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2"/>
  </p:sldMasterIdLst>
  <p:notesMasterIdLst>
    <p:notesMasterId r:id="rId19"/>
  </p:notesMasterIdLst>
  <p:handoutMasterIdLst>
    <p:handoutMasterId r:id="rId20"/>
  </p:handoutMasterIdLst>
  <p:sldIdLst>
    <p:sldId id="256" r:id="rId3"/>
    <p:sldId id="258" r:id="rId4"/>
    <p:sldId id="277" r:id="rId5"/>
    <p:sldId id="278" r:id="rId6"/>
    <p:sldId id="279" r:id="rId7"/>
    <p:sldId id="275" r:id="rId8"/>
    <p:sldId id="276" r:id="rId9"/>
    <p:sldId id="260" r:id="rId10"/>
    <p:sldId id="263" r:id="rId11"/>
    <p:sldId id="274" r:id="rId12"/>
    <p:sldId id="261" r:id="rId13"/>
    <p:sldId id="270" r:id="rId14"/>
    <p:sldId id="273" r:id="rId15"/>
    <p:sldId id="268" r:id="rId16"/>
    <p:sldId id="271" r:id="rId17"/>
    <p:sldId id="262" r:id="rId18"/>
  </p:sldIdLst>
  <p:sldSz cx="9144000" cy="6858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8528" autoAdjust="0"/>
  </p:normalViewPr>
  <p:slideViewPr>
    <p:cSldViewPr>
      <p:cViewPr varScale="1">
        <p:scale>
          <a:sx n="68" d="100"/>
          <a:sy n="68" d="100"/>
        </p:scale>
        <p:origin x="1771"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2088" y="-78"/>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093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sz="quarter" idx="1"/>
          </p:nvPr>
        </p:nvSpPr>
        <p:spPr>
          <a:xfrm>
            <a:off x="3901698" y="0"/>
            <a:ext cx="2984871" cy="500936"/>
          </a:xfrm>
          <a:prstGeom prst="rect">
            <a:avLst/>
          </a:prstGeom>
        </p:spPr>
        <p:txBody>
          <a:bodyPr vert="horz" lIns="96606" tIns="48303" rIns="96606" bIns="48303" rtlCol="0"/>
          <a:lstStyle>
            <a:lvl1pPr algn="r">
              <a:defRPr sz="1300"/>
            </a:lvl1pPr>
          </a:lstStyle>
          <a:p>
            <a:fld id="{5A721B00-6FC2-41C5-8CC8-B9EEA04C504C}" type="datetimeFigureOut">
              <a:rPr lang="en-US" smtClean="0"/>
              <a:pPr/>
              <a:t>4/2/2019</a:t>
            </a:fld>
            <a:endParaRPr lang="en-US"/>
          </a:p>
        </p:txBody>
      </p:sp>
      <p:sp>
        <p:nvSpPr>
          <p:cNvPr id="4" name="Footer Placeholder 3"/>
          <p:cNvSpPr>
            <a:spLocks noGrp="1"/>
          </p:cNvSpPr>
          <p:nvPr>
            <p:ph type="ftr" sz="quarter" idx="2"/>
          </p:nvPr>
        </p:nvSpPr>
        <p:spPr>
          <a:xfrm>
            <a:off x="0" y="9516038"/>
            <a:ext cx="2984871" cy="500936"/>
          </a:xfrm>
          <a:prstGeom prst="rect">
            <a:avLst/>
          </a:prstGeom>
        </p:spPr>
        <p:txBody>
          <a:bodyPr vert="horz" lIns="96606" tIns="48303" rIns="96606" bIns="48303" rtlCol="0" anchor="b"/>
          <a:lstStyle>
            <a:lvl1pPr algn="l">
              <a:defRPr sz="1300"/>
            </a:lvl1pPr>
          </a:lstStyle>
          <a:p>
            <a:endParaRPr lang="en-US"/>
          </a:p>
        </p:txBody>
      </p:sp>
      <p:sp>
        <p:nvSpPr>
          <p:cNvPr id="5" name="Slide Number Placeholder 4"/>
          <p:cNvSpPr>
            <a:spLocks noGrp="1"/>
          </p:cNvSpPr>
          <p:nvPr>
            <p:ph type="sldNum" sz="quarter" idx="3"/>
          </p:nvPr>
        </p:nvSpPr>
        <p:spPr>
          <a:xfrm>
            <a:off x="3901698" y="9516038"/>
            <a:ext cx="2984871" cy="500936"/>
          </a:xfrm>
          <a:prstGeom prst="rect">
            <a:avLst/>
          </a:prstGeom>
        </p:spPr>
        <p:txBody>
          <a:bodyPr vert="horz" lIns="96606" tIns="48303" rIns="96606" bIns="48303" rtlCol="0" anchor="b"/>
          <a:lstStyle>
            <a:lvl1pPr algn="r">
              <a:defRPr sz="1300"/>
            </a:lvl1pPr>
          </a:lstStyle>
          <a:p>
            <a:fld id="{23498FED-E309-4234-8533-7FE78C077757}" type="slidenum">
              <a:rPr lang="en-US" smtClean="0"/>
              <a:pPr/>
              <a:t>‹#›</a:t>
            </a:fld>
            <a:endParaRPr lang="en-US"/>
          </a:p>
        </p:txBody>
      </p:sp>
    </p:spTree>
    <p:extLst>
      <p:ext uri="{BB962C8B-B14F-4D97-AF65-F5344CB8AC3E}">
        <p14:creationId xmlns:p14="http://schemas.microsoft.com/office/powerpoint/2010/main" val="3774332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093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3901698" y="0"/>
            <a:ext cx="2984871" cy="500936"/>
          </a:xfrm>
          <a:prstGeom prst="rect">
            <a:avLst/>
          </a:prstGeom>
        </p:spPr>
        <p:txBody>
          <a:bodyPr vert="horz" lIns="96606" tIns="48303" rIns="96606" bIns="48303" rtlCol="0"/>
          <a:lstStyle>
            <a:lvl1pPr algn="r">
              <a:defRPr sz="1300"/>
            </a:lvl1pPr>
          </a:lstStyle>
          <a:p>
            <a:fld id="{E964F934-0B1F-4A2D-B327-660F7F58F120}" type="datetimeFigureOut">
              <a:rPr lang="en-US" smtClean="0"/>
              <a:pPr/>
              <a:t>4/2/2019</a:t>
            </a:fld>
            <a:endParaRPr lang="en-US"/>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688817" y="4758889"/>
            <a:ext cx="5510530" cy="4508421"/>
          </a:xfrm>
          <a:prstGeom prst="rect">
            <a:avLst/>
          </a:prstGeom>
        </p:spPr>
        <p:txBody>
          <a:bodyPr vert="horz" lIns="96606" tIns="48303" rIns="96606" bIns="483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8"/>
            <a:ext cx="2984871" cy="500936"/>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6038"/>
            <a:ext cx="2984871" cy="500936"/>
          </a:xfrm>
          <a:prstGeom prst="rect">
            <a:avLst/>
          </a:prstGeom>
        </p:spPr>
        <p:txBody>
          <a:bodyPr vert="horz" lIns="96606" tIns="48303" rIns="96606" bIns="48303" rtlCol="0" anchor="b"/>
          <a:lstStyle>
            <a:lvl1pPr algn="r">
              <a:defRPr sz="1300"/>
            </a:lvl1pPr>
          </a:lstStyle>
          <a:p>
            <a:fld id="{404592BD-A84E-44A3-8DF7-E6ED0C1DA784}" type="slidenum">
              <a:rPr lang="en-US" smtClean="0"/>
              <a:pPr/>
              <a:t>‹#›</a:t>
            </a:fld>
            <a:endParaRPr lang="en-US"/>
          </a:p>
        </p:txBody>
      </p:sp>
    </p:spTree>
    <p:extLst>
      <p:ext uri="{BB962C8B-B14F-4D97-AF65-F5344CB8AC3E}">
        <p14:creationId xmlns:p14="http://schemas.microsoft.com/office/powerpoint/2010/main" val="3962231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album/3577987/video/14019788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Introduction of ourselves. </a:t>
            </a:r>
            <a:r>
              <a:rPr lang="en-US" dirty="0" err="1"/>
              <a:t>Meija</a:t>
            </a:r>
            <a:r>
              <a:rPr lang="en-US" dirty="0"/>
              <a:t> </a:t>
            </a:r>
            <a:r>
              <a:rPr lang="en-US" dirty="0" err="1"/>
              <a:t>zegt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Manon Linschoten, </a:t>
            </a:r>
            <a:r>
              <a:rPr lang="en-US" sz="1200" kern="1200" dirty="0" err="1">
                <a:solidFill>
                  <a:schemeClr val="tx1"/>
                </a:solidFill>
                <a:effectLst/>
                <a:latin typeface="+mn-lt"/>
                <a:ea typeface="+mn-ea"/>
                <a:cs typeface="+mn-cs"/>
              </a:rPr>
              <a:t>projectmanager</a:t>
            </a:r>
            <a:r>
              <a:rPr lang="en-US" sz="1200" kern="1200" dirty="0">
                <a:solidFill>
                  <a:schemeClr val="tx1"/>
                </a:solidFill>
                <a:effectLst/>
                <a:latin typeface="+mn-lt"/>
                <a:ea typeface="+mn-ea"/>
                <a:cs typeface="+mn-cs"/>
              </a:rPr>
              <a:t> Pink 50+. With her roots in the social work, for example within the rehabilitation sector and geriatric care, her experience in volunteer work for COC and having her coming-out at the age of 18, her start in 2008 as a project manager for Pink 50+ with COC goes without saying.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Manon over </a:t>
            </a:r>
            <a:r>
              <a:rPr lang="en-US" dirty="0" err="1"/>
              <a:t>Meija</a:t>
            </a:r>
            <a:r>
              <a:rPr lang="en-US" dirty="0"/>
              <a:t>: She is e</a:t>
            </a:r>
            <a:r>
              <a:rPr lang="en-GB" sz="1200" kern="1200" dirty="0" err="1">
                <a:solidFill>
                  <a:schemeClr val="tx1"/>
                </a:solidFill>
                <a:effectLst/>
                <a:latin typeface="+mn-lt"/>
                <a:ea typeface="+mn-ea"/>
                <a:cs typeface="+mn-cs"/>
              </a:rPr>
              <a:t>ducated</a:t>
            </a:r>
            <a:r>
              <a:rPr lang="en-GB" sz="1200" kern="1200" dirty="0">
                <a:solidFill>
                  <a:schemeClr val="tx1"/>
                </a:solidFill>
                <a:effectLst/>
                <a:latin typeface="+mn-lt"/>
                <a:ea typeface="+mn-ea"/>
                <a:cs typeface="+mn-cs"/>
              </a:rPr>
              <a:t> in International Management support and Financial, secretarial and administrative assistance, She has been working independently  since 2011 for several  (private and public) companies and for the City of Amsterdam. Since 2011 she has been working </a:t>
            </a:r>
            <a:r>
              <a:rPr lang="en-US" sz="1200" kern="1200" dirty="0">
                <a:solidFill>
                  <a:schemeClr val="tx1"/>
                </a:solidFill>
                <a:effectLst/>
                <a:latin typeface="+mn-lt"/>
                <a:ea typeface="+mn-ea"/>
                <a:cs typeface="+mn-cs"/>
              </a:rPr>
              <a:t>regularly  for Pink50+, taking care of financial, organizational and administrative matters. </a:t>
            </a:r>
            <a:endParaRPr lang="nl-NL"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ML: Pink50+ is a non profit cooperation, a partnership of ANBO the largest elderly representative </a:t>
            </a:r>
            <a:r>
              <a:rPr lang="en-US" dirty="0" err="1"/>
              <a:t>organisation</a:t>
            </a:r>
            <a:r>
              <a:rPr lang="en-US" dirty="0"/>
              <a:t> in The Netherlands and COC , the oldest and largest </a:t>
            </a:r>
            <a:r>
              <a:rPr lang="en-US" dirty="0" err="1"/>
              <a:t>organisation</a:t>
            </a:r>
            <a:r>
              <a:rPr lang="en-US" dirty="0"/>
              <a:t> for all LGBTI, founded in 1946)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ANBO and COC has been working together since 2006. Pink 50+ is the mouthpiece for all 400000 LGBTI seniors in the Netherlands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a:t>
            </a:fld>
            <a:endParaRPr lang="en-US"/>
          </a:p>
        </p:txBody>
      </p:sp>
    </p:spTree>
    <p:extLst>
      <p:ext uri="{BB962C8B-B14F-4D97-AF65-F5344CB8AC3E}">
        <p14:creationId xmlns:p14="http://schemas.microsoft.com/office/powerpoint/2010/main" val="51078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err="1"/>
              <a:t>Meija</a:t>
            </a:r>
            <a:r>
              <a:rPr lang="en-US" sz="1300" dirty="0"/>
              <a:t>:</a:t>
            </a:r>
          </a:p>
          <a:p>
            <a:r>
              <a:rPr lang="en-US" sz="1300" dirty="0"/>
              <a:t>The first national Pink Passkey was awarded in 2010 to De </a:t>
            </a:r>
            <a:r>
              <a:rPr lang="en-US" sz="1300" dirty="0" err="1"/>
              <a:t>Rietvinck</a:t>
            </a:r>
            <a:r>
              <a:rPr lang="en-US" sz="1300" dirty="0"/>
              <a:t>, one of the nursing homes of the </a:t>
            </a:r>
            <a:r>
              <a:rPr lang="en-US" sz="1300" dirty="0" err="1"/>
              <a:t>Amstelring</a:t>
            </a:r>
            <a:r>
              <a:rPr lang="en-US" sz="1300" dirty="0"/>
              <a:t>, an Amsterdam-based care center for the elderly. The Pink Passkey method has been focusing at first on elderly care such as residential care centers, nursing homes and home care organizations. </a:t>
            </a:r>
          </a:p>
          <a:p>
            <a:r>
              <a:rPr lang="en-US" sz="1300" dirty="0"/>
              <a:t>At the left you see the minster of Education and Emancipation rewarding care organization with the Pink </a:t>
            </a:r>
            <a:r>
              <a:rPr lang="en-US" sz="1300" dirty="0" err="1"/>
              <a:t>Paskkey</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10</a:t>
            </a:fld>
            <a:endParaRPr lang="en-US"/>
          </a:p>
        </p:txBody>
      </p:sp>
    </p:spTree>
    <p:extLst>
      <p:ext uri="{BB962C8B-B14F-4D97-AF65-F5344CB8AC3E}">
        <p14:creationId xmlns:p14="http://schemas.microsoft.com/office/powerpoint/2010/main" val="336144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Manon</a:t>
            </a:r>
            <a:br>
              <a:rPr lang="en-US" sz="1300" dirty="0"/>
            </a:br>
            <a:r>
              <a:rPr lang="en-US" sz="1300" dirty="0"/>
              <a:t>The Pink Passkey aims to enlarge knowledge and awareness for sexual diversity and gender identity.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vision is: promoting awareness on the differences between people, changing the course within the </a:t>
            </a:r>
            <a:r>
              <a:rPr lang="en-US" dirty="0" err="1">
                <a:latin typeface="Arial" panose="020B0604020202020204" pitchFamily="34" charset="0"/>
                <a:cs typeface="Arial" panose="020B0604020202020204" pitchFamily="34" charset="0"/>
              </a:rPr>
              <a:t>organisation</a:t>
            </a:r>
            <a:r>
              <a:rPr lang="en-US" dirty="0">
                <a:latin typeface="Arial" panose="020B0604020202020204" pitchFamily="34" charset="0"/>
                <a:cs typeface="Arial" panose="020B0604020202020204" pitchFamily="34" charset="0"/>
              </a:rPr>
              <a:t> structure and holding on to this change in policy and activities. In this way proper care and attention can be given to LGBTI seniors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is a vulnerable group which – in view of its history – deserves openness, respect and safe old days. </a:t>
            </a:r>
          </a:p>
          <a:p>
            <a:endParaRPr lang="en-US" sz="1200" b="1" dirty="0"/>
          </a:p>
          <a:p>
            <a:r>
              <a:rPr lang="en-US" sz="1200" b="1" dirty="0"/>
              <a:t>One of the key success factors of the Pink Passkey are the Pink 50+ ambassadors. They reach out to and persuade </a:t>
            </a:r>
            <a:r>
              <a:rPr lang="en-US" sz="1200" b="1" dirty="0" err="1"/>
              <a:t>organisations</a:t>
            </a:r>
            <a:r>
              <a:rPr lang="en-US" sz="1200" b="1" dirty="0"/>
              <a:t> to get started with attention for sexual diversity and gender identity. Beyond they advise and coach the organization. </a:t>
            </a:r>
            <a:br>
              <a:rPr lang="en-US" sz="1200" b="1" dirty="0"/>
            </a:br>
            <a:r>
              <a:rPr lang="en-US" sz="1200" b="1" dirty="0"/>
              <a:t>Pink 50+ ambassadors work to increase knowledge and awareness for sexual diversity of management, employees and residents. This increases the acceptance and understanding. By this approach it more often goes without saying that there is a safe atmosphere and the diversity of all people is taken into account. </a:t>
            </a:r>
            <a:endParaRPr lang="nl-NL" sz="1200" dirty="0"/>
          </a:p>
          <a:p>
            <a:endParaRPr lang="en-US" sz="1200" dirty="0"/>
          </a:p>
          <a:p>
            <a:endParaRPr lang="nl-NL" dirty="0">
              <a:latin typeface="Arial" panose="020B0604020202020204" pitchFamily="34" charset="0"/>
              <a:cs typeface="Arial" panose="020B0604020202020204" pitchFamily="34" charset="0"/>
            </a:endParaRPr>
          </a:p>
          <a:p>
            <a:pPr defTabSz="966064">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11</a:t>
            </a:fld>
            <a:endParaRPr lang="en-US"/>
          </a:p>
        </p:txBody>
      </p:sp>
    </p:spTree>
    <p:extLst>
      <p:ext uri="{BB962C8B-B14F-4D97-AF65-F5344CB8AC3E}">
        <p14:creationId xmlns:p14="http://schemas.microsoft.com/office/powerpoint/2010/main" val="2090868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Manon</a:t>
            </a:r>
            <a:br>
              <a:rPr lang="en-US" sz="1900" dirty="0"/>
            </a:br>
            <a:r>
              <a:rPr lang="en-US" sz="1900" dirty="0"/>
              <a:t>We did research and found out that the people living in Pink Passkey </a:t>
            </a:r>
            <a:r>
              <a:rPr lang="en-US" sz="1900" dirty="0" err="1"/>
              <a:t>organisations</a:t>
            </a:r>
            <a:r>
              <a:rPr lang="en-US" sz="1900" dirty="0"/>
              <a:t> are generally positive, proud and satisfied. In particular LGBTI residents explicitly express feelings of safety, acceptance, tolerance, visibility, mutual solidarity and without discrimination. Other residents who have experienced exclusion, misunderstanding or discrimination benefit from the Pink Passkey approach, because the conversation about diversity is conducted more frequently, so they also feel more accepted. LGBTI residents claim that the success factor of the Pink Passkey is visibility.</a:t>
            </a:r>
          </a:p>
          <a:p>
            <a:r>
              <a:rPr lang="en-US" sz="1900" dirty="0"/>
              <a:t>They experience the climate in a Pink Passkey-care institution as LGBTI friendly.</a:t>
            </a:r>
            <a:endParaRPr lang="nl-NL" sz="1900"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12</a:t>
            </a:fld>
            <a:endParaRPr lang="en-US"/>
          </a:p>
        </p:txBody>
      </p:sp>
    </p:spTree>
    <p:extLst>
      <p:ext uri="{BB962C8B-B14F-4D97-AF65-F5344CB8AC3E}">
        <p14:creationId xmlns:p14="http://schemas.microsoft.com/office/powerpoint/2010/main" val="1825067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Meija</a:t>
            </a:r>
            <a:br>
              <a:rPr lang="en-US" dirty="0"/>
            </a:br>
            <a:r>
              <a:rPr lang="en-US" dirty="0"/>
              <a:t>Stimulates awareness among management and staff of healthcare institutions. </a:t>
            </a:r>
          </a:p>
          <a:p>
            <a:r>
              <a:rPr lang="en-US" sz="1200" dirty="0"/>
              <a:t>respect and openness</a:t>
            </a:r>
          </a:p>
          <a:p>
            <a:r>
              <a:rPr lang="en-US" sz="1200" dirty="0"/>
              <a:t>ensuring privacy</a:t>
            </a:r>
          </a:p>
          <a:p>
            <a:r>
              <a:rPr lang="en-US" sz="1200" dirty="0"/>
              <a:t>attention and training in dealing with sexual diversity and gender identity</a:t>
            </a:r>
          </a:p>
          <a:p>
            <a:r>
              <a:rPr lang="en-US" sz="1200" dirty="0"/>
              <a:t>For the Pink Passkey certification Pink 50+ cooperate with 6 certifying institutions</a:t>
            </a:r>
          </a:p>
        </p:txBody>
      </p:sp>
      <p:sp>
        <p:nvSpPr>
          <p:cNvPr id="4" name="Slide Number Placeholder 3"/>
          <p:cNvSpPr>
            <a:spLocks noGrp="1"/>
          </p:cNvSpPr>
          <p:nvPr>
            <p:ph type="sldNum" sz="quarter" idx="10"/>
          </p:nvPr>
        </p:nvSpPr>
        <p:spPr/>
        <p:txBody>
          <a:bodyPr/>
          <a:lstStyle/>
          <a:p>
            <a:fld id="{404592BD-A84E-44A3-8DF7-E6ED0C1DA784}" type="slidenum">
              <a:rPr lang="en-US" smtClean="0"/>
              <a:pPr/>
              <a:t>13</a:t>
            </a:fld>
            <a:endParaRPr lang="en-US"/>
          </a:p>
        </p:txBody>
      </p:sp>
    </p:spTree>
    <p:extLst>
      <p:ext uri="{BB962C8B-B14F-4D97-AF65-F5344CB8AC3E}">
        <p14:creationId xmlns:p14="http://schemas.microsoft.com/office/powerpoint/2010/main" val="155829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nl-NL" sz="1300" dirty="0" err="1"/>
              <a:t>Meija</a:t>
            </a:r>
            <a:endParaRPr lang="nl-NL" sz="1300" dirty="0"/>
          </a:p>
          <a:p>
            <a:pPr algn="l"/>
            <a:r>
              <a:rPr lang="nl-NL" sz="1300" dirty="0"/>
              <a:t>The toolkit Pink 50+ is a </a:t>
            </a:r>
            <a:r>
              <a:rPr lang="nl-NL" sz="1300" dirty="0" err="1"/>
              <a:t>collection</a:t>
            </a:r>
            <a:r>
              <a:rPr lang="nl-NL" sz="1300" dirty="0"/>
              <a:t> of tools </a:t>
            </a:r>
            <a:r>
              <a:rPr lang="nl-NL" sz="1300" dirty="0" err="1"/>
              <a:t>consisting</a:t>
            </a:r>
            <a:r>
              <a:rPr lang="nl-NL" sz="1300" dirty="0"/>
              <a:t> of </a:t>
            </a:r>
            <a:r>
              <a:rPr lang="nl-NL" sz="1300" dirty="0" err="1"/>
              <a:t>interventions</a:t>
            </a:r>
            <a:r>
              <a:rPr lang="nl-NL" sz="1300" dirty="0"/>
              <a:t> </a:t>
            </a:r>
            <a:r>
              <a:rPr lang="nl-NL" sz="1300" dirty="0" err="1"/>
              <a:t>arouse</a:t>
            </a:r>
            <a:r>
              <a:rPr lang="nl-NL" sz="1300" dirty="0"/>
              <a:t> </a:t>
            </a:r>
            <a:r>
              <a:rPr lang="nl-NL" sz="1300" dirty="0" err="1"/>
              <a:t>discussions</a:t>
            </a:r>
            <a:r>
              <a:rPr lang="nl-NL" sz="1300" dirty="0"/>
              <a:t> or </a:t>
            </a:r>
            <a:r>
              <a:rPr lang="nl-NL" sz="1300" dirty="0" err="1"/>
              <a:t>boosts</a:t>
            </a:r>
            <a:r>
              <a:rPr lang="nl-NL" sz="1300" dirty="0"/>
              <a:t> </a:t>
            </a:r>
            <a:r>
              <a:rPr lang="nl-NL" sz="1300" dirty="0" err="1"/>
              <a:t>the</a:t>
            </a:r>
            <a:r>
              <a:rPr lang="nl-NL" sz="1300" dirty="0"/>
              <a:t> </a:t>
            </a:r>
            <a:r>
              <a:rPr lang="nl-NL" sz="1300" dirty="0" err="1"/>
              <a:t>visibility</a:t>
            </a:r>
            <a:r>
              <a:rPr lang="nl-NL" sz="1300" dirty="0"/>
              <a:t> of pink </a:t>
            </a:r>
            <a:r>
              <a:rPr lang="nl-NL" sz="1300" dirty="0" err="1"/>
              <a:t>elderly</a:t>
            </a:r>
            <a:r>
              <a:rPr lang="nl-NL" sz="1300" dirty="0"/>
              <a:t>. It </a:t>
            </a:r>
            <a:r>
              <a:rPr lang="nl-NL" sz="1300" dirty="0" err="1"/>
              <a:t>involves</a:t>
            </a:r>
            <a:r>
              <a:rPr lang="nl-NL" sz="1300" dirty="0"/>
              <a:t> </a:t>
            </a:r>
            <a:r>
              <a:rPr lang="nl-NL" sz="1300" dirty="0" err="1"/>
              <a:t>tangible</a:t>
            </a:r>
            <a:r>
              <a:rPr lang="nl-NL" sz="1300" dirty="0"/>
              <a:t> </a:t>
            </a:r>
            <a:r>
              <a:rPr lang="nl-NL" sz="1300" dirty="0" err="1"/>
              <a:t>activities</a:t>
            </a:r>
            <a:r>
              <a:rPr lang="nl-NL" sz="1300" dirty="0"/>
              <a:t> </a:t>
            </a:r>
            <a:r>
              <a:rPr lang="nl-NL" sz="1300" dirty="0" err="1"/>
              <a:t>and</a:t>
            </a:r>
            <a:r>
              <a:rPr lang="nl-NL" sz="1300" dirty="0"/>
              <a:t> </a:t>
            </a:r>
            <a:r>
              <a:rPr lang="nl-NL" sz="1300" dirty="0" err="1"/>
              <a:t>instruments</a:t>
            </a:r>
            <a:r>
              <a:rPr lang="nl-NL" sz="1300" dirty="0"/>
              <a:t> </a:t>
            </a:r>
            <a:r>
              <a:rPr lang="nl-NL" sz="1300" dirty="0" err="1"/>
              <a:t>for</a:t>
            </a:r>
            <a:r>
              <a:rPr lang="nl-NL" sz="1300" dirty="0"/>
              <a:t> LGBTI </a:t>
            </a:r>
            <a:r>
              <a:rPr lang="nl-NL" sz="1300" dirty="0" err="1"/>
              <a:t>friendly</a:t>
            </a:r>
            <a:r>
              <a:rPr lang="nl-NL" sz="1300" dirty="0"/>
              <a:t> culture, care, treatment, </a:t>
            </a:r>
            <a:r>
              <a:rPr lang="nl-NL" sz="1300" dirty="0" err="1"/>
              <a:t>and</a:t>
            </a:r>
            <a:r>
              <a:rPr lang="nl-NL" sz="1300" dirty="0"/>
              <a:t> policy support. </a:t>
            </a:r>
          </a:p>
          <a:p>
            <a:endParaRPr lang="nl-NL" sz="1300" dirty="0"/>
          </a:p>
          <a:p>
            <a:r>
              <a:rPr lang="nl-NL" sz="1300" dirty="0"/>
              <a:t>The </a:t>
            </a:r>
            <a:r>
              <a:rPr lang="nl-NL" sz="1300" dirty="0" err="1"/>
              <a:t>toolkit</a:t>
            </a:r>
            <a:r>
              <a:rPr lang="nl-NL" sz="1300" dirty="0"/>
              <a:t> </a:t>
            </a:r>
            <a:r>
              <a:rPr lang="nl-NL" sz="1300" dirty="0" err="1"/>
              <a:t>includes</a:t>
            </a:r>
            <a:r>
              <a:rPr lang="nl-NL" sz="1300" dirty="0"/>
              <a:t>:</a:t>
            </a:r>
          </a:p>
          <a:p>
            <a:pPr lvl="0"/>
            <a:r>
              <a:rPr lang="nl-NL" sz="1300" dirty="0" err="1"/>
              <a:t>Advice</a:t>
            </a:r>
            <a:r>
              <a:rPr lang="nl-NL" sz="1300" dirty="0"/>
              <a:t> </a:t>
            </a:r>
            <a:r>
              <a:rPr lang="nl-NL" sz="1300" dirty="0" err="1"/>
              <a:t>and</a:t>
            </a:r>
            <a:r>
              <a:rPr lang="nl-NL" sz="1300" dirty="0"/>
              <a:t> support </a:t>
            </a:r>
            <a:r>
              <a:rPr lang="nl-NL" sz="1300" dirty="0" err="1"/>
              <a:t>with</a:t>
            </a:r>
            <a:r>
              <a:rPr lang="nl-NL" sz="1300" dirty="0"/>
              <a:t> coaching calls </a:t>
            </a:r>
          </a:p>
          <a:p>
            <a:pPr lvl="0"/>
            <a:r>
              <a:rPr lang="nl-NL" sz="1300" dirty="0"/>
              <a:t>Training </a:t>
            </a:r>
            <a:r>
              <a:rPr lang="nl-NL" sz="1300" dirty="0" err="1"/>
              <a:t>for</a:t>
            </a:r>
            <a:r>
              <a:rPr lang="nl-NL" sz="1300" dirty="0"/>
              <a:t> professionals </a:t>
            </a:r>
            <a:r>
              <a:rPr lang="nl-NL" sz="1300" dirty="0" err="1"/>
              <a:t>and</a:t>
            </a:r>
            <a:r>
              <a:rPr lang="nl-NL" sz="1300" dirty="0"/>
              <a:t> </a:t>
            </a:r>
            <a:r>
              <a:rPr lang="nl-NL" sz="1300" dirty="0" err="1"/>
              <a:t>volunteers</a:t>
            </a:r>
            <a:r>
              <a:rPr lang="nl-NL" sz="1300" dirty="0"/>
              <a:t> </a:t>
            </a:r>
          </a:p>
          <a:p>
            <a:pPr lvl="0"/>
            <a:r>
              <a:rPr lang="nl-NL" sz="1300" dirty="0"/>
              <a:t>Information meeting </a:t>
            </a:r>
            <a:r>
              <a:rPr lang="nl-NL" sz="1300" dirty="0" err="1"/>
              <a:t>for</a:t>
            </a:r>
            <a:r>
              <a:rPr lang="nl-NL" sz="1300" dirty="0"/>
              <a:t> </a:t>
            </a:r>
            <a:r>
              <a:rPr lang="nl-NL" sz="1300" dirty="0" err="1"/>
              <a:t>residents</a:t>
            </a:r>
            <a:r>
              <a:rPr lang="nl-NL" sz="1300" dirty="0"/>
              <a:t> </a:t>
            </a:r>
            <a:r>
              <a:rPr lang="nl-NL" sz="1300" dirty="0" err="1"/>
              <a:t>and</a:t>
            </a:r>
            <a:r>
              <a:rPr lang="nl-NL" sz="1300" dirty="0"/>
              <a:t> </a:t>
            </a:r>
            <a:r>
              <a:rPr lang="nl-NL" sz="1300" dirty="0" err="1"/>
              <a:t>their</a:t>
            </a:r>
            <a:r>
              <a:rPr lang="nl-NL" sz="1300" dirty="0"/>
              <a:t> family </a:t>
            </a:r>
            <a:r>
              <a:rPr lang="nl-NL" sz="1300" dirty="0" err="1"/>
              <a:t>and</a:t>
            </a:r>
            <a:r>
              <a:rPr lang="nl-NL" sz="1300" dirty="0"/>
              <a:t> </a:t>
            </a:r>
            <a:r>
              <a:rPr lang="nl-NL" sz="1300" dirty="0" err="1"/>
              <a:t>friends</a:t>
            </a:r>
            <a:endParaRPr lang="nl-NL" sz="1300" dirty="0"/>
          </a:p>
          <a:p>
            <a:pPr lvl="0"/>
            <a:r>
              <a:rPr lang="nl-NL" sz="1300" dirty="0" err="1"/>
              <a:t>Travelling</a:t>
            </a:r>
            <a:r>
              <a:rPr lang="nl-NL" sz="1300" dirty="0"/>
              <a:t> </a:t>
            </a:r>
            <a:r>
              <a:rPr lang="nl-NL" sz="1300" dirty="0" err="1"/>
              <a:t>photo</a:t>
            </a:r>
            <a:r>
              <a:rPr lang="nl-NL" sz="1300" dirty="0"/>
              <a:t> </a:t>
            </a:r>
            <a:r>
              <a:rPr lang="nl-NL" sz="1300" dirty="0" err="1"/>
              <a:t>exhibition</a:t>
            </a:r>
            <a:r>
              <a:rPr lang="nl-NL" sz="1300" dirty="0"/>
              <a:t> </a:t>
            </a:r>
          </a:p>
          <a:p>
            <a:pPr lvl="0"/>
            <a:r>
              <a:rPr lang="nl-NL" sz="1300" dirty="0"/>
              <a:t>Story telling </a:t>
            </a:r>
          </a:p>
          <a:p>
            <a:pPr lvl="0"/>
            <a:r>
              <a:rPr lang="nl-NL" sz="1300" dirty="0" err="1"/>
              <a:t>Suggestions</a:t>
            </a:r>
            <a:r>
              <a:rPr lang="nl-NL" sz="1300" dirty="0"/>
              <a:t> </a:t>
            </a:r>
            <a:r>
              <a:rPr lang="nl-NL" sz="1300" dirty="0" err="1"/>
              <a:t>for</a:t>
            </a:r>
            <a:r>
              <a:rPr lang="nl-NL" sz="1300" dirty="0"/>
              <a:t> </a:t>
            </a:r>
            <a:r>
              <a:rPr lang="nl-NL" sz="1300" dirty="0" err="1"/>
              <a:t>documentary’s</a:t>
            </a:r>
            <a:r>
              <a:rPr lang="nl-NL" sz="1300" dirty="0"/>
              <a:t>, films </a:t>
            </a:r>
          </a:p>
          <a:p>
            <a:pPr lvl="0"/>
            <a:r>
              <a:rPr lang="nl-NL" sz="1300" dirty="0"/>
              <a:t>Interactive </a:t>
            </a:r>
            <a:r>
              <a:rPr lang="nl-NL" sz="1300" dirty="0" err="1"/>
              <a:t>theatre</a:t>
            </a:r>
            <a:r>
              <a:rPr lang="nl-NL" sz="1300" dirty="0"/>
              <a:t> </a:t>
            </a:r>
          </a:p>
          <a:p>
            <a:pPr lvl="0"/>
            <a:r>
              <a:rPr lang="nl-NL" sz="1300" dirty="0" err="1"/>
              <a:t>Various</a:t>
            </a:r>
            <a:r>
              <a:rPr lang="nl-NL" sz="1300" dirty="0"/>
              <a:t> </a:t>
            </a:r>
            <a:r>
              <a:rPr lang="nl-NL" sz="1300" dirty="0" err="1"/>
              <a:t>Singing</a:t>
            </a:r>
            <a:r>
              <a:rPr lang="nl-NL" sz="1300" dirty="0"/>
              <a:t> </a:t>
            </a:r>
            <a:r>
              <a:rPr lang="nl-NL" sz="1300" dirty="0" err="1"/>
              <a:t>and</a:t>
            </a:r>
            <a:r>
              <a:rPr lang="nl-NL" sz="1300" dirty="0"/>
              <a:t> performance options </a:t>
            </a:r>
          </a:p>
          <a:p>
            <a:pPr lvl="0"/>
            <a:endParaRPr lang="nl-NL" sz="1300"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14</a:t>
            </a:fld>
            <a:endParaRPr lang="en-US"/>
          </a:p>
        </p:txBody>
      </p:sp>
    </p:spTree>
    <p:extLst>
      <p:ext uri="{BB962C8B-B14F-4D97-AF65-F5344CB8AC3E}">
        <p14:creationId xmlns:p14="http://schemas.microsoft.com/office/powerpoint/2010/main" val="2142042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3800" b="1" dirty="0">
                <a:latin typeface="Arial" panose="020B0604020202020204" pitchFamily="34" charset="0"/>
                <a:cs typeface="Arial" panose="020B0604020202020204" pitchFamily="34" charset="0"/>
              </a:rPr>
              <a:t>Manon</a:t>
            </a:r>
          </a:p>
          <a:p>
            <a:endParaRPr lang="en-US" dirty="0">
              <a:latin typeface="Arial" panose="020B0604020202020204" pitchFamily="34" charset="0"/>
              <a:cs typeface="Arial" panose="020B0604020202020204" pitchFamily="34" charset="0"/>
            </a:endParaRPr>
          </a:p>
          <a:p>
            <a:r>
              <a:rPr lang="en-US" sz="1300" dirty="0"/>
              <a:t>Nowadays more than 160 centers for elderly care and social care institutes have been awarded with the Pink Passkey. There is also a German version, based on the Dutch original, awarded to the Frankfurter </a:t>
            </a:r>
            <a:r>
              <a:rPr lang="en-US" sz="1300" dirty="0" err="1"/>
              <a:t>Verband</a:t>
            </a:r>
            <a:r>
              <a:rPr lang="en-US" sz="1300" dirty="0"/>
              <a:t> in Germany.</a:t>
            </a:r>
          </a:p>
          <a:p>
            <a:endParaRPr lang="en-US" sz="1300" dirty="0"/>
          </a:p>
          <a:p>
            <a:r>
              <a:rPr lang="en-US" sz="1300" dirty="0"/>
              <a:t>Now it also targets the care for LGBTI’s with handicaps as well as social care institutions and LGBTI friendliness in hospitals.</a:t>
            </a:r>
          </a:p>
          <a:p>
            <a:r>
              <a:rPr lang="en-US" sz="1300" dirty="0"/>
              <a:t>Therefor we adapted the PP scan in a general guideline towards social acceptance. </a:t>
            </a:r>
          </a:p>
          <a:p>
            <a:endParaRPr lang="nl-NL" sz="1300" dirty="0"/>
          </a:p>
          <a:p>
            <a:r>
              <a:rPr lang="en-US" sz="1300" b="1" dirty="0"/>
              <a:t> Working with more CI’s makes it easier for the care organisations working with this quality system to be able to include sexual diversity in there organizations</a:t>
            </a:r>
            <a:endParaRPr lang="nl-NL" sz="1300"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04592BD-A84E-44A3-8DF7-E6ED0C1DA784}" type="slidenum">
              <a:rPr lang="en-US" smtClean="0"/>
              <a:pPr/>
              <a:t>15</a:t>
            </a:fld>
            <a:endParaRPr lang="en-US"/>
          </a:p>
        </p:txBody>
      </p:sp>
    </p:spTree>
    <p:extLst>
      <p:ext uri="{BB962C8B-B14F-4D97-AF65-F5344CB8AC3E}">
        <p14:creationId xmlns:p14="http://schemas.microsoft.com/office/powerpoint/2010/main" val="3075292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Manon</a:t>
            </a:r>
          </a:p>
          <a:p>
            <a:r>
              <a:rPr lang="en-US" sz="1900" dirty="0"/>
              <a:t>We do a lot of projects nationally and are want to raise a voice for LGBTI seniors internationally.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Attention </a:t>
            </a:r>
            <a:r>
              <a:rPr lang="nl-NL" sz="2000" dirty="0" err="1"/>
              <a:t>for</a:t>
            </a:r>
            <a:r>
              <a:rPr lang="nl-NL" sz="2000" dirty="0"/>
              <a:t> LGBTI </a:t>
            </a:r>
            <a:r>
              <a:rPr lang="nl-NL" sz="2000" dirty="0" err="1"/>
              <a:t>seniors</a:t>
            </a:r>
            <a:r>
              <a:rPr lang="nl-NL" sz="2000" dirty="0"/>
              <a:t> </a:t>
            </a:r>
            <a:r>
              <a:rPr lang="nl-NL" sz="2000" dirty="0" err="1"/>
              <a:t>reaches</a:t>
            </a:r>
            <a:r>
              <a:rPr lang="nl-NL" sz="2000" dirty="0"/>
              <a:t> </a:t>
            </a:r>
            <a:r>
              <a:rPr lang="nl-NL" sz="2000" dirty="0" err="1"/>
              <a:t>beyond</a:t>
            </a:r>
            <a:r>
              <a:rPr lang="nl-NL" sz="2000" dirty="0"/>
              <a:t> </a:t>
            </a:r>
            <a:r>
              <a:rPr lang="nl-NL" sz="2000" dirty="0" err="1"/>
              <a:t>its</a:t>
            </a:r>
            <a:r>
              <a:rPr lang="nl-NL" sz="2000" dirty="0"/>
              <a:t> goal. It leads to more attention </a:t>
            </a:r>
            <a:r>
              <a:rPr lang="nl-NL" sz="2000" dirty="0" err="1"/>
              <a:t>for</a:t>
            </a:r>
            <a:r>
              <a:rPr lang="nl-NL" sz="2000" dirty="0"/>
              <a:t> </a:t>
            </a:r>
            <a:r>
              <a:rPr lang="nl-NL" sz="2000" dirty="0" err="1"/>
              <a:t>someones</a:t>
            </a:r>
            <a:r>
              <a:rPr lang="nl-NL" sz="2000" dirty="0"/>
              <a:t> </a:t>
            </a:r>
            <a:r>
              <a:rPr lang="nl-NL" sz="2000" dirty="0" err="1"/>
              <a:t>uniqueness</a:t>
            </a:r>
            <a:r>
              <a:rPr lang="nl-NL" sz="2000" dirty="0"/>
              <a:t>, lifestyle, </a:t>
            </a:r>
            <a:r>
              <a:rPr lang="nl-NL" sz="2000" dirty="0" err="1"/>
              <a:t>history</a:t>
            </a:r>
            <a:r>
              <a:rPr lang="nl-NL" sz="2000" dirty="0"/>
              <a:t> </a:t>
            </a:r>
            <a:r>
              <a:rPr lang="nl-NL" sz="2000" dirty="0" err="1"/>
              <a:t>and</a:t>
            </a:r>
            <a:r>
              <a:rPr lang="nl-NL" sz="2000" dirty="0"/>
              <a:t> culture.</a:t>
            </a:r>
          </a:p>
          <a:p>
            <a:endParaRPr lang="en-US" sz="1900" dirty="0"/>
          </a:p>
          <a:p>
            <a:r>
              <a:rPr lang="en-US" sz="1900" dirty="0"/>
              <a:t>Join us at the conference 26</a:t>
            </a:r>
            <a:r>
              <a:rPr lang="en-US" sz="1900" baseline="30000" dirty="0"/>
              <a:t>th</a:t>
            </a:r>
            <a:r>
              <a:rPr lang="en-US" sz="1900" dirty="0"/>
              <a:t> of April, Focus on LGBTIQ+ seniors!</a:t>
            </a:r>
          </a:p>
          <a:p>
            <a:r>
              <a:rPr lang="en-US" sz="1900" dirty="0"/>
              <a:t>Thank you for your attention</a:t>
            </a:r>
          </a:p>
          <a:p>
            <a:endParaRPr lang="en-US" sz="1900"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16</a:t>
            </a:fld>
            <a:endParaRPr lang="en-US"/>
          </a:p>
        </p:txBody>
      </p:sp>
    </p:spTree>
    <p:extLst>
      <p:ext uri="{BB962C8B-B14F-4D97-AF65-F5344CB8AC3E}">
        <p14:creationId xmlns:p14="http://schemas.microsoft.com/office/powerpoint/2010/main" val="133505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Manon</a:t>
            </a:r>
          </a:p>
          <a:p>
            <a:r>
              <a:rPr lang="en-US" sz="1200" b="1" kern="1200" dirty="0">
                <a:solidFill>
                  <a:schemeClr val="tx1"/>
                </a:solidFill>
                <a:effectLst/>
                <a:latin typeface="+mn-lt"/>
                <a:ea typeface="+mn-ea"/>
                <a:cs typeface="+mn-cs"/>
              </a:rPr>
              <a:t>Pink50+ has been looking after the interests of LGBTI seniors, aiming to improve </a:t>
            </a:r>
            <a:r>
              <a:rPr lang="en-GB" sz="1200" b="1" i="0" kern="1200" dirty="0">
                <a:solidFill>
                  <a:schemeClr val="tx1"/>
                </a:solidFill>
                <a:effectLst/>
                <a:latin typeface="+mn-lt"/>
                <a:ea typeface="+mn-ea"/>
                <a:cs typeface="+mn-cs"/>
              </a:rPr>
              <a:t>the living conditions</a:t>
            </a:r>
            <a:r>
              <a:rPr lang="en-US" b="1" i="0" dirty="0"/>
              <a:t>, </a:t>
            </a:r>
            <a:r>
              <a:rPr lang="en-US" sz="1200" b="1" i="0" kern="1200" dirty="0">
                <a:solidFill>
                  <a:schemeClr val="tx1"/>
                </a:solidFill>
                <a:effectLst/>
                <a:latin typeface="+mn-lt"/>
                <a:ea typeface="+mn-ea"/>
                <a:cs typeface="+mn-cs"/>
              </a:rPr>
              <a:t>health and well being of LGBTI seniors </a:t>
            </a:r>
            <a:r>
              <a:rPr lang="en-GB" sz="1200" b="1" i="0" kern="1200" dirty="0">
                <a:solidFill>
                  <a:schemeClr val="tx1"/>
                </a:solidFill>
                <a:effectLst/>
                <a:latin typeface="+mn-lt"/>
                <a:ea typeface="+mn-ea"/>
                <a:cs typeface="+mn-cs"/>
              </a:rPr>
              <a:t>in the Netherlands in the field of care, social care and well-being.</a:t>
            </a:r>
            <a:br>
              <a:rPr lang="en-GB" sz="1200" b="1"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field of LGBTI seniors was a pretty unexplored area, as only 10 years ago little to nothing was done for the emancipation and acceptation of LGBTI seniors.</a:t>
            </a:r>
            <a:r>
              <a:rPr lang="en-GB" sz="1200" b="1"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 </a:t>
            </a:r>
          </a:p>
          <a:p>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Besides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our</a:t>
            </a:r>
            <a:r>
              <a:rPr lang="nl-NL" sz="1200" kern="1200" dirty="0">
                <a:solidFill>
                  <a:schemeClr val="tx1"/>
                </a:solidFill>
                <a:effectLst/>
                <a:latin typeface="+mn-lt"/>
                <a:ea typeface="+mn-ea"/>
                <a:cs typeface="+mn-cs"/>
              </a:rPr>
              <a:t> professionals, Pink50+ is </a:t>
            </a:r>
            <a:r>
              <a:rPr lang="nl-NL" sz="1200" kern="1200" dirty="0" err="1">
                <a:solidFill>
                  <a:schemeClr val="tx1"/>
                </a:solidFill>
                <a:effectLst/>
                <a:latin typeface="+mn-lt"/>
                <a:ea typeface="+mn-ea"/>
                <a:cs typeface="+mn-cs"/>
              </a:rPr>
              <a:t>depending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heavily</a:t>
            </a:r>
            <a:r>
              <a:rPr lang="nl-NL" sz="1200" kern="1200" dirty="0">
                <a:solidFill>
                  <a:schemeClr val="tx1"/>
                </a:solidFill>
                <a:effectLst/>
                <a:latin typeface="+mn-lt"/>
                <a:ea typeface="+mn-ea"/>
                <a:cs typeface="+mn-cs"/>
              </a:rPr>
              <a:t> on </a:t>
            </a:r>
            <a:r>
              <a:rPr lang="nl-NL" sz="1200" kern="1200" dirty="0" err="1">
                <a:solidFill>
                  <a:schemeClr val="tx1"/>
                </a:solidFill>
                <a:effectLst/>
                <a:latin typeface="+mn-lt"/>
                <a:ea typeface="+mn-ea"/>
                <a:cs typeface="+mn-cs"/>
              </a:rPr>
              <a:t>volunteers</a:t>
            </a:r>
            <a:r>
              <a:rPr lang="nl-NL" sz="1200" kern="1200" dirty="0">
                <a:solidFill>
                  <a:schemeClr val="tx1"/>
                </a:solidFill>
                <a:effectLst/>
                <a:latin typeface="+mn-lt"/>
                <a:ea typeface="+mn-ea"/>
                <a:cs typeface="+mn-cs"/>
              </a:rPr>
              <a:t>. We have a </a:t>
            </a:r>
            <a:r>
              <a:rPr lang="nl-NL" sz="1200" kern="1200" dirty="0" err="1">
                <a:solidFill>
                  <a:schemeClr val="tx1"/>
                </a:solidFill>
                <a:effectLst/>
                <a:latin typeface="+mn-lt"/>
                <a:ea typeface="+mn-ea"/>
                <a:cs typeface="+mn-cs"/>
              </a:rPr>
              <a:t>network</a:t>
            </a:r>
            <a:r>
              <a:rPr lang="nl-NL" sz="1200" kern="1200" dirty="0">
                <a:solidFill>
                  <a:schemeClr val="tx1"/>
                </a:solidFill>
                <a:effectLst/>
                <a:latin typeface="+mn-lt"/>
                <a:ea typeface="+mn-ea"/>
                <a:cs typeface="+mn-cs"/>
              </a:rPr>
              <a:t> of 100 </a:t>
            </a:r>
            <a:r>
              <a:rPr lang="nl-NL" sz="1200" kern="1200" dirty="0" err="1">
                <a:solidFill>
                  <a:schemeClr val="tx1"/>
                </a:solidFill>
                <a:effectLst/>
                <a:latin typeface="+mn-lt"/>
                <a:ea typeface="+mn-ea"/>
                <a:cs typeface="+mn-cs"/>
              </a:rPr>
              <a:t>volunteers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mostly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seniors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working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us</a:t>
            </a:r>
            <a:r>
              <a:rPr lang="nl-NL" sz="1200" kern="1200" dirty="0">
                <a:solidFill>
                  <a:schemeClr val="tx1"/>
                </a:solidFill>
                <a:effectLst/>
                <a:latin typeface="+mn-lt"/>
                <a:ea typeface="+mn-ea"/>
                <a:cs typeface="+mn-cs"/>
              </a:rPr>
              <a:t>.</a:t>
            </a:r>
          </a:p>
          <a:p>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of them. The Pink 50+ ambassadors are the most important asset of our organization.</a:t>
            </a:r>
            <a:endParaRPr lang="nl-NL"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have diverse tasks: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local and regional lobby at care institutions, government and so on, </a:t>
            </a:r>
          </a:p>
          <a:p>
            <a:pPr marL="171450" indent="-171450">
              <a:buFontTx/>
              <a:buChar char="-"/>
            </a:pPr>
            <a:r>
              <a:rPr lang="en-US" sz="1200" kern="1200" dirty="0">
                <a:solidFill>
                  <a:schemeClr val="tx1"/>
                </a:solidFill>
                <a:effectLst/>
                <a:latin typeface="+mn-lt"/>
                <a:ea typeface="+mn-ea"/>
                <a:cs typeface="+mn-cs"/>
              </a:rPr>
              <a:t>being visible as LGBTI seniors, Pride activities</a:t>
            </a:r>
          </a:p>
          <a:p>
            <a:pPr marL="171450" indent="-171450">
              <a:buFontTx/>
              <a:buChar char="-"/>
            </a:pPr>
            <a:r>
              <a:rPr lang="en-US" sz="1200" kern="1200" dirty="0" err="1">
                <a:solidFill>
                  <a:schemeClr val="tx1"/>
                </a:solidFill>
                <a:effectLst/>
                <a:latin typeface="+mn-lt"/>
                <a:ea typeface="+mn-ea"/>
                <a:cs typeface="+mn-cs"/>
              </a:rPr>
              <a:t>Organise</a:t>
            </a:r>
            <a:r>
              <a:rPr lang="en-US" sz="1200" kern="1200" dirty="0">
                <a:solidFill>
                  <a:schemeClr val="tx1"/>
                </a:solidFill>
                <a:effectLst/>
                <a:latin typeface="+mn-lt"/>
                <a:ea typeface="+mn-ea"/>
                <a:cs typeface="+mn-cs"/>
              </a:rPr>
              <a:t> and facilitate of local group meetings in the country.</a:t>
            </a:r>
          </a:p>
          <a:p>
            <a:pPr marL="171450" indent="-171450">
              <a:buFontTx/>
              <a:buChar char="-"/>
            </a:pPr>
            <a:r>
              <a:rPr lang="nl-NL" sz="1200" kern="1200" dirty="0">
                <a:solidFill>
                  <a:schemeClr val="tx1"/>
                </a:solidFill>
                <a:effectLst/>
                <a:latin typeface="+mn-lt"/>
                <a:ea typeface="+mn-ea"/>
                <a:cs typeface="+mn-cs"/>
              </a:rPr>
              <a:t>empowerment of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target </a:t>
            </a:r>
            <a:r>
              <a:rPr lang="nl-NL" sz="1200" kern="1200" dirty="0" err="1">
                <a:solidFill>
                  <a:schemeClr val="tx1"/>
                </a:solidFill>
                <a:effectLst/>
                <a:latin typeface="+mn-lt"/>
                <a:ea typeface="+mn-ea"/>
                <a:cs typeface="+mn-cs"/>
              </a:rPr>
              <a:t>group</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ambassadors</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rPr>
              <a:t>their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network</a:t>
            </a:r>
            <a:endParaRPr lang="nl-NL" sz="1200" kern="1200" dirty="0">
              <a:solidFill>
                <a:schemeClr val="tx1"/>
              </a:solidFill>
              <a:effectLst/>
              <a:latin typeface="+mn-lt"/>
              <a:ea typeface="+mn-ea"/>
              <a:cs typeface="+mn-cs"/>
            </a:endParaRPr>
          </a:p>
          <a:p>
            <a:pPr marL="171450" indent="-171450">
              <a:buFontTx/>
              <a:buChar char="-"/>
            </a:pPr>
            <a:endParaRPr lang="nl-NL" sz="120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Every ambassador does one’s part in his or her own way, knowledge and competence. </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2</a:t>
            </a:fld>
            <a:endParaRPr lang="en-US"/>
          </a:p>
        </p:txBody>
      </p:sp>
    </p:spTree>
    <p:extLst>
      <p:ext uri="{BB962C8B-B14F-4D97-AF65-F5344CB8AC3E}">
        <p14:creationId xmlns:p14="http://schemas.microsoft.com/office/powerpoint/2010/main" val="59985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Meija</a:t>
            </a:r>
            <a:r>
              <a:rPr lang="en-US" dirty="0"/>
              <a:t>:</a:t>
            </a:r>
          </a:p>
          <a:p>
            <a:r>
              <a:rPr lang="en-US" dirty="0"/>
              <a:t>We work inside out and outside in. </a:t>
            </a:r>
          </a:p>
          <a:p>
            <a:r>
              <a:rPr lang="en-US" dirty="0"/>
              <a:t>Meaning: the ambassadors set the targets, tell us what is needed and what issues are important at the moment.</a:t>
            </a:r>
          </a:p>
          <a:p>
            <a:r>
              <a:rPr lang="en-US" dirty="0"/>
              <a:t>We facilitate and train the ambassadors, we guide them along the way and they report back to us.</a:t>
            </a:r>
          </a:p>
          <a:p>
            <a:endParaRPr lang="en-US" dirty="0"/>
          </a:p>
          <a:p>
            <a:r>
              <a:rPr lang="en-US" dirty="0"/>
              <a:t>It’s all about raising awareness, visibility and empowerment of LGBTI seniors. Almost all of our ambassadors are part of the target group LGBTI seniors</a:t>
            </a:r>
          </a:p>
        </p:txBody>
      </p:sp>
      <p:sp>
        <p:nvSpPr>
          <p:cNvPr id="4" name="Slide Number Placeholder 3"/>
          <p:cNvSpPr>
            <a:spLocks noGrp="1"/>
          </p:cNvSpPr>
          <p:nvPr>
            <p:ph type="sldNum" sz="quarter" idx="10"/>
          </p:nvPr>
        </p:nvSpPr>
        <p:spPr/>
        <p:txBody>
          <a:bodyPr/>
          <a:lstStyle/>
          <a:p>
            <a:fld id="{404592BD-A84E-44A3-8DF7-E6ED0C1DA784}" type="slidenum">
              <a:rPr lang="en-US" smtClean="0"/>
              <a:pPr/>
              <a:t>3</a:t>
            </a:fld>
            <a:endParaRPr lang="en-US"/>
          </a:p>
        </p:txBody>
      </p:sp>
    </p:spTree>
    <p:extLst>
      <p:ext uri="{BB962C8B-B14F-4D97-AF65-F5344CB8AC3E}">
        <p14:creationId xmlns:p14="http://schemas.microsoft.com/office/powerpoint/2010/main" val="153843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Manon</a:t>
            </a:r>
          </a:p>
          <a:p>
            <a:r>
              <a:rPr lang="en-US" dirty="0" err="1"/>
              <a:t>Mr</a:t>
            </a:r>
            <a:r>
              <a:rPr lang="en-US" dirty="0"/>
              <a:t> </a:t>
            </a:r>
            <a:r>
              <a:rPr lang="en-US" dirty="0" err="1"/>
              <a:t>en</a:t>
            </a:r>
            <a:r>
              <a:rPr lang="en-US" dirty="0"/>
              <a:t> </a:t>
            </a:r>
            <a:r>
              <a:rPr lang="en-US" dirty="0" err="1"/>
              <a:t>Mrs</a:t>
            </a:r>
            <a:r>
              <a:rPr lang="en-US" dirty="0"/>
              <a:t> Senior Pride 2018</a:t>
            </a:r>
          </a:p>
          <a:p>
            <a:r>
              <a:rPr lang="en-US" dirty="0"/>
              <a:t>Every year we have a contest for a </a:t>
            </a:r>
            <a:r>
              <a:rPr lang="en-US" dirty="0" err="1"/>
              <a:t>Mr</a:t>
            </a:r>
            <a:r>
              <a:rPr lang="en-US" dirty="0"/>
              <a:t> and </a:t>
            </a:r>
            <a:r>
              <a:rPr lang="en-US" dirty="0" err="1"/>
              <a:t>Mrs</a:t>
            </a:r>
            <a:r>
              <a:rPr lang="en-US" dirty="0"/>
              <a:t> Senior Pride. From the nominations we choose the </a:t>
            </a:r>
            <a:r>
              <a:rPr lang="en-US" dirty="0" err="1"/>
              <a:t>Mr</a:t>
            </a:r>
            <a:r>
              <a:rPr lang="en-US" dirty="0"/>
              <a:t> and Mrs.</a:t>
            </a:r>
          </a:p>
          <a:p>
            <a:r>
              <a:rPr lang="en-US" dirty="0"/>
              <a:t>Both of them are Pink 50+ ambassadors. </a:t>
            </a:r>
          </a:p>
          <a:p>
            <a:r>
              <a:rPr lang="en-US" dirty="0" err="1"/>
              <a:t>Kees</a:t>
            </a:r>
            <a:r>
              <a:rPr lang="en-US" dirty="0"/>
              <a:t> is from Utrecht and a retired policy officer of the city of Utrecht.</a:t>
            </a:r>
          </a:p>
          <a:p>
            <a:r>
              <a:rPr lang="en-US" dirty="0"/>
              <a:t>Ditty is a retired doctor in Zeeland. She is a straight woman, and very much involved in the work for LGBTI seniors</a:t>
            </a:r>
          </a:p>
        </p:txBody>
      </p:sp>
      <p:sp>
        <p:nvSpPr>
          <p:cNvPr id="4" name="Slide Number Placeholder 3"/>
          <p:cNvSpPr>
            <a:spLocks noGrp="1"/>
          </p:cNvSpPr>
          <p:nvPr>
            <p:ph type="sldNum" sz="quarter" idx="10"/>
          </p:nvPr>
        </p:nvSpPr>
        <p:spPr/>
        <p:txBody>
          <a:bodyPr/>
          <a:lstStyle/>
          <a:p>
            <a:fld id="{404592BD-A84E-44A3-8DF7-E6ED0C1DA784}" type="slidenum">
              <a:rPr lang="en-US" smtClean="0"/>
              <a:pPr/>
              <a:t>4</a:t>
            </a:fld>
            <a:endParaRPr lang="en-US"/>
          </a:p>
        </p:txBody>
      </p:sp>
    </p:spTree>
    <p:extLst>
      <p:ext uri="{BB962C8B-B14F-4D97-AF65-F5344CB8AC3E}">
        <p14:creationId xmlns:p14="http://schemas.microsoft.com/office/powerpoint/2010/main" val="1096458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Manon</a:t>
            </a:r>
            <a:br>
              <a:rPr lang="en-US" dirty="0"/>
            </a:br>
            <a:r>
              <a:rPr lang="en-US" dirty="0"/>
              <a:t>Every year the city of Amsterdam organizes the Gay Pride, for visibility, awareness and simply just having fun together.</a:t>
            </a:r>
          </a:p>
          <a:p>
            <a:endParaRPr lang="en-US" dirty="0"/>
          </a:p>
          <a:p>
            <a:r>
              <a:rPr lang="en-US" dirty="0"/>
              <a:t>Pink 75+ boot</a:t>
            </a:r>
          </a:p>
          <a:p>
            <a:r>
              <a:rPr lang="en-US" dirty="0"/>
              <a:t>Together with some of the Pink Passkey residential care </a:t>
            </a:r>
            <a:r>
              <a:rPr lang="en-US" dirty="0" err="1"/>
              <a:t>organisations</a:t>
            </a:r>
            <a:r>
              <a:rPr lang="en-US" dirty="0"/>
              <a:t>, Pink 50+ organizes this year for the tenth time a boat on the Gay Pride in Amsterdam, for the clients of the care </a:t>
            </a:r>
            <a:r>
              <a:rPr lang="en-US" dirty="0" err="1"/>
              <a:t>organisations</a:t>
            </a:r>
            <a:r>
              <a:rPr lang="en-US" dirty="0"/>
              <a:t>. People who live in the care facilities in Amsterdam, most of them being over 80 and their doctors and nurses, join us on this boat at Pride.</a:t>
            </a:r>
          </a:p>
          <a:p>
            <a:r>
              <a:rPr lang="en-US" dirty="0"/>
              <a:t>These people are our heroes, people who have fought for our rights and made it possible that we can be who we are.</a:t>
            </a:r>
          </a:p>
        </p:txBody>
      </p:sp>
      <p:sp>
        <p:nvSpPr>
          <p:cNvPr id="4" name="Slide Number Placeholder 3"/>
          <p:cNvSpPr>
            <a:spLocks noGrp="1"/>
          </p:cNvSpPr>
          <p:nvPr>
            <p:ph type="sldNum" sz="quarter" idx="10"/>
          </p:nvPr>
        </p:nvSpPr>
        <p:spPr/>
        <p:txBody>
          <a:bodyPr/>
          <a:lstStyle/>
          <a:p>
            <a:fld id="{404592BD-A84E-44A3-8DF7-E6ED0C1DA784}" type="slidenum">
              <a:rPr lang="en-US" smtClean="0"/>
              <a:pPr/>
              <a:t>5</a:t>
            </a:fld>
            <a:endParaRPr lang="en-US"/>
          </a:p>
        </p:txBody>
      </p:sp>
    </p:spTree>
    <p:extLst>
      <p:ext uri="{BB962C8B-B14F-4D97-AF65-F5344CB8AC3E}">
        <p14:creationId xmlns:p14="http://schemas.microsoft.com/office/powerpoint/2010/main" val="31258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Meija</a:t>
            </a:r>
            <a:r>
              <a:rPr lang="en-US" dirty="0"/>
              <a:t>:</a:t>
            </a:r>
          </a:p>
          <a:p>
            <a:r>
              <a:rPr lang="en-US" dirty="0"/>
              <a:t>Seniors are vulnerable, even more if they are LGBTI. Letter </a:t>
            </a:r>
            <a:r>
              <a:rPr lang="en-US" dirty="0" err="1"/>
              <a:t>volledig</a:t>
            </a:r>
            <a:r>
              <a:rPr lang="en-US" dirty="0"/>
              <a:t> </a:t>
            </a:r>
            <a:r>
              <a:rPr lang="en-US" dirty="0" err="1"/>
              <a:t>noemen</a:t>
            </a:r>
            <a:r>
              <a:rPr lang="en-US" dirty="0"/>
              <a:t> </a:t>
            </a:r>
          </a:p>
          <a:p>
            <a:r>
              <a:rPr lang="en-US" dirty="0"/>
              <a:t>They deserve to live the last part of their life just being them selves</a:t>
            </a:r>
          </a:p>
          <a:p>
            <a:r>
              <a:rPr lang="en-US" dirty="0"/>
              <a:t>Especially LGBTI seniors often lack a social network, having for example no children, and not seldom being abandoned by their family and friends after coming out of the closet.</a:t>
            </a:r>
          </a:p>
          <a:p>
            <a:r>
              <a:rPr lang="en-US" dirty="0"/>
              <a:t>This leads to isolation and loneliness</a:t>
            </a:r>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6</a:t>
            </a:fld>
            <a:endParaRPr lang="en-US"/>
          </a:p>
        </p:txBody>
      </p:sp>
    </p:spTree>
    <p:extLst>
      <p:ext uri="{BB962C8B-B14F-4D97-AF65-F5344CB8AC3E}">
        <p14:creationId xmlns:p14="http://schemas.microsoft.com/office/powerpoint/2010/main" val="723086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effectLst/>
              </a:rPr>
              <a:t>Meija</a:t>
            </a:r>
            <a:endParaRPr lang="en-US" dirty="0">
              <a:effectLst/>
            </a:endParaRPr>
          </a:p>
          <a:p>
            <a:r>
              <a:rPr lang="en-US" dirty="0">
                <a:effectLst/>
              </a:rPr>
              <a:t>Silver rainbow campagne ILGA 2015</a:t>
            </a:r>
          </a:p>
          <a:p>
            <a:r>
              <a:rPr lang="en-US" dirty="0">
                <a:effectLst/>
              </a:rPr>
              <a:t>on Long term care, let older LGBTI people enjoy long term care with dignity. This video explains </a:t>
            </a:r>
            <a:r>
              <a:rPr lang="en-US" dirty="0" err="1">
                <a:effectLst/>
              </a:rPr>
              <a:t>te</a:t>
            </a:r>
            <a:r>
              <a:rPr lang="en-US" dirty="0">
                <a:effectLst/>
              </a:rPr>
              <a:t> reason why we started the intervention Pink Passkey</a:t>
            </a:r>
            <a:br>
              <a:rPr lang="nl-NL" dirty="0">
                <a:effectLst/>
              </a:rPr>
            </a:br>
            <a:r>
              <a:rPr lang="nl-NL" sz="1300" dirty="0"/>
              <a:t> </a:t>
            </a:r>
            <a:r>
              <a:rPr lang="nl-NL" sz="1300" u="sng" dirty="0">
                <a:hlinkClick r:id="rId3"/>
              </a:rPr>
              <a:t>https://vimeo.com/album/3577987/video/140197882</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7</a:t>
            </a:fld>
            <a:endParaRPr lang="en-US"/>
          </a:p>
        </p:txBody>
      </p:sp>
    </p:spTree>
    <p:extLst>
      <p:ext uri="{BB962C8B-B14F-4D97-AF65-F5344CB8AC3E}">
        <p14:creationId xmlns:p14="http://schemas.microsoft.com/office/powerpoint/2010/main" val="159076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Manon</a:t>
            </a:r>
          </a:p>
          <a:p>
            <a:r>
              <a:rPr lang="en-US" sz="1300" dirty="0"/>
              <a:t>It was COC Nijmegen, one of the members of COC Netherlands that initiated the first Pink Passkey back in 2008. </a:t>
            </a:r>
          </a:p>
          <a:p>
            <a:r>
              <a:rPr lang="en-US" sz="1300" dirty="0"/>
              <a:t>The Pink Passkey is a official certification for LGBTI friendliness which can be obtained by care and social care facilities, after passing an independent audit</a:t>
            </a:r>
          </a:p>
          <a:p>
            <a:r>
              <a:rPr lang="en-US" sz="1300" dirty="0"/>
              <a:t>The Pink Passkey is symbolized as a key that opens every door for everybody</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8</a:t>
            </a:fld>
            <a:endParaRPr lang="en-US"/>
          </a:p>
        </p:txBody>
      </p:sp>
    </p:spTree>
    <p:extLst>
      <p:ext uri="{BB962C8B-B14F-4D97-AF65-F5344CB8AC3E}">
        <p14:creationId xmlns:p14="http://schemas.microsoft.com/office/powerpoint/2010/main" val="579365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Manon</a:t>
            </a:r>
            <a:br>
              <a:rPr lang="en-US" sz="1300" dirty="0"/>
            </a:br>
            <a:r>
              <a:rPr lang="en-US" sz="1300" dirty="0"/>
              <a:t>Since 2008 then the Pink Passkey has undergone many changes during its further development. </a:t>
            </a:r>
          </a:p>
          <a:p>
            <a:endParaRPr lang="en-US" sz="1300" dirty="0"/>
          </a:p>
          <a:p>
            <a:r>
              <a:rPr lang="en-US" sz="1300" dirty="0"/>
              <a:t>With the addition of the Pink Passkey Scan during this process the Pink Passkey has become a quality tool enabling objective measuring within the professional care centers. This development has been made possible by the support of the Dutch Ministry of Health, Welfare and Sports. </a:t>
            </a:r>
            <a:endParaRPr lang="nl-NL" sz="1300"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9</a:t>
            </a:fld>
            <a:endParaRPr lang="en-US"/>
          </a:p>
        </p:txBody>
      </p:sp>
    </p:spTree>
    <p:extLst>
      <p:ext uri="{BB962C8B-B14F-4D97-AF65-F5344CB8AC3E}">
        <p14:creationId xmlns:p14="http://schemas.microsoft.com/office/powerpoint/2010/main" val="2137467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0" name="Rechthoekige driehoek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el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nl-NL"/>
              <a:t>Klik om de stijl te bewerken</a:t>
            </a:r>
            <a:endParaRPr kumimoji="0" lang="en-US"/>
          </a:p>
        </p:txBody>
      </p:sp>
      <p:sp>
        <p:nvSpPr>
          <p:cNvPr id="17" name="Ondertitel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nl-NL"/>
              <a:t>Klik om de ondertitelstijl van het model te bewerken</a:t>
            </a:r>
            <a:endParaRPr kumimoji="0" lang="en-US"/>
          </a:p>
        </p:txBody>
      </p:sp>
      <p:grpSp>
        <p:nvGrpSpPr>
          <p:cNvPr id="2" name="Groep 1"/>
          <p:cNvGrpSpPr/>
          <p:nvPr/>
        </p:nvGrpSpPr>
        <p:grpSpPr>
          <a:xfrm>
            <a:off x="-3765" y="4953000"/>
            <a:ext cx="9147765" cy="1912088"/>
            <a:chOff x="-3765" y="4832896"/>
            <a:chExt cx="9147765" cy="2032192"/>
          </a:xfrm>
        </p:grpSpPr>
        <p:sp>
          <p:nvSpPr>
            <p:cNvPr id="7" name="Vrije v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Vrije v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Vrije v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Rechte verbindingslijn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Tijdelijke aanduiding voor datum 29"/>
          <p:cNvSpPr>
            <a:spLocks noGrp="1"/>
          </p:cNvSpPr>
          <p:nvPr>
            <p:ph type="dt" sz="half" idx="10"/>
          </p:nvPr>
        </p:nvSpPr>
        <p:spPr/>
        <p:txBody>
          <a:bodyPr/>
          <a:lstStyle>
            <a:lvl1pPr>
              <a:defRPr>
                <a:solidFill>
                  <a:srgbClr val="FFFFFF"/>
                </a:solidFill>
              </a:defRPr>
            </a:lvl1pPr>
            <a:extLst/>
          </a:lstStyle>
          <a:p>
            <a:fld id="{FF6F1548-A370-498C-A14B-E715C2319CD9}" type="datetimeFigureOut">
              <a:rPr lang="en-US" smtClean="0"/>
              <a:pPr/>
              <a:t>4/2/2019</a:t>
            </a:fld>
            <a:endParaRPr lang="en-US"/>
          </a:p>
        </p:txBody>
      </p:sp>
      <p:sp>
        <p:nvSpPr>
          <p:cNvPr id="19" name="Tijdelijke aanduiding voor voettekst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Tijdelijke aanduiding voor dianummer 26"/>
          <p:cNvSpPr>
            <a:spLocks noGrp="1"/>
          </p:cNvSpPr>
          <p:nvPr>
            <p:ph type="sldNum" sz="quarter" idx="12"/>
          </p:nvPr>
        </p:nvSpPr>
        <p:spPr/>
        <p:txBody>
          <a:bodyPr/>
          <a:lstStyle>
            <a:lvl1pPr>
              <a:defRPr>
                <a:solidFill>
                  <a:srgbClr val="FFFFFF"/>
                </a:solidFill>
              </a:defRPr>
            </a:lvl1pPr>
            <a:extLst/>
          </a:lstStyle>
          <a:p>
            <a:fld id="{C238F03A-58E1-4ECA-9024-348A9A81A5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1481329"/>
            <a:ext cx="8229600" cy="4386071"/>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FF6F1548-A370-498C-A14B-E715C2319CD9}" type="datetimeFigureOut">
              <a:rPr lang="en-US" smtClean="0"/>
              <a:pPr/>
              <a:t>4/2/2019</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238F03A-58E1-4ECA-9024-348A9A81A5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44013" y="274640"/>
            <a:ext cx="1777470" cy="5592761"/>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274641"/>
            <a:ext cx="6324600" cy="5592760"/>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FF6F1548-A370-498C-A14B-E715C2319CD9}" type="datetimeFigureOut">
              <a:rPr lang="en-US" smtClean="0"/>
              <a:pPr/>
              <a:t>4/2/2019</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238F03A-58E1-4ECA-9024-348A9A81A5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FF6F1548-A370-498C-A14B-E715C2319CD9}" type="datetimeFigureOut">
              <a:rPr lang="en-US" smtClean="0"/>
              <a:pPr/>
              <a:t>4/2/2019</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238F03A-58E1-4ECA-9024-348A9A81A53D}" type="slidenum">
              <a:rPr lang="en-US" smtClean="0"/>
              <a:pPr/>
              <a:t>‹#›</a:t>
            </a:fld>
            <a:endParaRPr lang="en-US"/>
          </a:p>
        </p:txBody>
      </p:sp>
      <p:sp>
        <p:nvSpPr>
          <p:cNvPr id="7" name="Titel 6"/>
          <p:cNvSpPr>
            <a:spLocks noGrp="1"/>
          </p:cNvSpPr>
          <p:nvPr>
            <p:ph type="title"/>
          </p:nvPr>
        </p:nvSpPr>
        <p:spPr/>
        <p:txBody>
          <a:bodyPr rtlCol="0"/>
          <a:lstStyle/>
          <a:p>
            <a:r>
              <a:rPr kumimoji="0" lang="nl-NL"/>
              <a:t>Klik om de stijl te bewerken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p:txBody>
          <a:bodyPr/>
          <a:lstStyle/>
          <a:p>
            <a:fld id="{FF6F1548-A370-498C-A14B-E715C2319CD9}" type="datetimeFigureOut">
              <a:rPr lang="en-US" smtClean="0"/>
              <a:pPr/>
              <a:t>4/2/2019</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238F03A-58E1-4ECA-9024-348A9A81A53D}" type="slidenum">
              <a:rPr lang="en-US" smtClean="0"/>
              <a:pPr/>
              <a:t>‹#›</a:t>
            </a:fld>
            <a:endParaRPr lang="en-US"/>
          </a:p>
        </p:txBody>
      </p:sp>
      <p:sp>
        <p:nvSpPr>
          <p:cNvPr id="7" name="Punthaak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Punthaak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Ref idx="1002">
        <a:schemeClr val="bg1"/>
      </p:bgRef>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inhoud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fld id="{FF6F1548-A370-498C-A14B-E715C2319CD9}" type="datetimeFigureOut">
              <a:rPr lang="en-US" smtClean="0"/>
              <a:pPr/>
              <a:t>4/2/2019</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C238F03A-58E1-4ECA-9024-348A9A81A53D}" type="slidenum">
              <a:rPr lang="en-US" smtClean="0"/>
              <a:pPr/>
              <a:t>‹#›</a:t>
            </a:fld>
            <a:endParaRPr lang="en-US"/>
          </a:p>
        </p:txBody>
      </p:sp>
      <p:sp>
        <p:nvSpPr>
          <p:cNvPr id="8" name="Titel 7"/>
          <p:cNvSpPr>
            <a:spLocks noGrp="1"/>
          </p:cNvSpPr>
          <p:nvPr>
            <p:ph type="title"/>
          </p:nvPr>
        </p:nvSpPr>
        <p:spPr/>
        <p:txBody>
          <a:bodyPr rtlCol="0"/>
          <a:lstStyle/>
          <a:p>
            <a:r>
              <a:rPr kumimoji="0" lang="nl-NL"/>
              <a:t>Klik om de stijl te bewerken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nchor="ctr"/>
          <a:lstStyle>
            <a:lvl1pPr>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a:t>Klik om de modelstijlen te bewerken</a:t>
            </a:r>
          </a:p>
        </p:txBody>
      </p:sp>
      <p:sp>
        <p:nvSpPr>
          <p:cNvPr id="4" name="Tijdelijke aanduiding voor tekst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a:t>Klik om de modelstijlen te bewerken</a:t>
            </a:r>
          </a:p>
        </p:txBody>
      </p:sp>
      <p:sp>
        <p:nvSpPr>
          <p:cNvPr id="5" name="Tijdelijke aanduiding voor inhoud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6" name="Tijdelijke aanduiding voor inhoud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p:txBody>
          <a:bodyPr/>
          <a:lstStyle/>
          <a:p>
            <a:fld id="{FF6F1548-A370-498C-A14B-E715C2319CD9}" type="datetimeFigureOut">
              <a:rPr lang="en-US" smtClean="0"/>
              <a:pPr/>
              <a:t>4/2/2019</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C238F03A-58E1-4ECA-9024-348A9A81A53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bg>
      <p:bgRef idx="1002">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FF6F1548-A370-498C-A14B-E715C2319CD9}" type="datetimeFigureOut">
              <a:rPr lang="en-US" smtClean="0"/>
              <a:pPr/>
              <a:t>4/2/2019</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C238F03A-58E1-4ECA-9024-348A9A81A53D}" type="slidenum">
              <a:rPr lang="en-US" smtClean="0"/>
              <a:pPr/>
              <a:t>‹#›</a:t>
            </a:fld>
            <a:endParaRPr lang="en-US"/>
          </a:p>
        </p:txBody>
      </p:sp>
      <p:sp>
        <p:nvSpPr>
          <p:cNvPr id="6" name="Titel 5"/>
          <p:cNvSpPr>
            <a:spLocks noGrp="1"/>
          </p:cNvSpPr>
          <p:nvPr>
            <p:ph type="title"/>
          </p:nvPr>
        </p:nvSpPr>
        <p:spPr/>
        <p:txBody>
          <a:bodyPr rtlCol="0"/>
          <a:lstStyle/>
          <a:p>
            <a:r>
              <a:rPr kumimoji="0" lang="nl-NL"/>
              <a:t>Klik om de stijl te bewerken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F6F1548-A370-498C-A14B-E715C2319CD9}" type="datetimeFigureOut">
              <a:rPr lang="en-US" smtClean="0"/>
              <a:pPr/>
              <a:t>4/2/2019</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C238F03A-58E1-4ECA-9024-348A9A81A5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nl-NL"/>
              <a:t>Klik om de stijl te bewerken</a:t>
            </a:r>
            <a:endParaRPr kumimoji="0" lang="en-US"/>
          </a:p>
        </p:txBody>
      </p:sp>
      <p:sp>
        <p:nvSpPr>
          <p:cNvPr id="3" name="Tijdelijke aanduiding voor tekst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nl-NL"/>
              <a:t>Klik om de modelstijlen te bewerken</a:t>
            </a:r>
          </a:p>
        </p:txBody>
      </p:sp>
      <p:sp>
        <p:nvSpPr>
          <p:cNvPr id="4" name="Tijdelijke aanduiding voor inhoud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a:xfrm>
            <a:off x="6727032" y="6407944"/>
            <a:ext cx="1920240" cy="365760"/>
          </a:xfrm>
        </p:spPr>
        <p:txBody>
          <a:bodyPr/>
          <a:lstStyle/>
          <a:p>
            <a:fld id="{FF6F1548-A370-498C-A14B-E715C2319CD9}" type="datetimeFigureOut">
              <a:rPr lang="en-US" smtClean="0"/>
              <a:pPr/>
              <a:t>4/2/2019</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C238F03A-58E1-4ECA-9024-348A9A81A53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bg>
      <p:bgRef idx="1002">
        <a:schemeClr val="bg1"/>
      </p:bgRef>
    </p:bg>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nl-NL"/>
              <a:t>Klik om de modelstijlen te bewerken</a:t>
            </a:r>
          </a:p>
        </p:txBody>
      </p:sp>
      <p:sp>
        <p:nvSpPr>
          <p:cNvPr id="3" name="Tijdelijke aanduiding voor afbeelding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nl-NL"/>
              <a:t>Klik op het pictogram als u een afbeelding wilt toevoegen</a:t>
            </a:r>
            <a:endParaRPr kumimoji="0" lang="en-US" dirty="0"/>
          </a:p>
        </p:txBody>
      </p:sp>
      <p:sp>
        <p:nvSpPr>
          <p:cNvPr id="5" name="Tijdelijke aanduiding voor datum 4"/>
          <p:cNvSpPr>
            <a:spLocks noGrp="1"/>
          </p:cNvSpPr>
          <p:nvPr>
            <p:ph type="dt" sz="half" idx="10"/>
          </p:nvPr>
        </p:nvSpPr>
        <p:spPr/>
        <p:txBody>
          <a:bodyPr/>
          <a:lstStyle>
            <a:lvl1pPr>
              <a:defRPr>
                <a:solidFill>
                  <a:schemeClr val="tx1"/>
                </a:solidFill>
              </a:defRPr>
            </a:lvl1pPr>
            <a:extLst/>
          </a:lstStyle>
          <a:p>
            <a:fld id="{FF6F1548-A370-498C-A14B-E715C2319CD9}" type="datetimeFigureOut">
              <a:rPr lang="en-US" smtClean="0"/>
              <a:pPr/>
              <a:t>4/2/2019</a:t>
            </a:fld>
            <a:endParaRPr lang="en-US"/>
          </a:p>
        </p:txBody>
      </p:sp>
      <p:sp>
        <p:nvSpPr>
          <p:cNvPr id="6" name="Tijdelijke aanduiding voor voettekst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Tijdelijke aanduiding voor dianummer 6"/>
          <p:cNvSpPr>
            <a:spLocks noGrp="1"/>
          </p:cNvSpPr>
          <p:nvPr>
            <p:ph type="sldNum" sz="quarter" idx="12"/>
          </p:nvPr>
        </p:nvSpPr>
        <p:spPr/>
        <p:txBody>
          <a:bodyPr/>
          <a:lstStyle>
            <a:lvl1pPr>
              <a:defRPr>
                <a:solidFill>
                  <a:schemeClr val="tx1"/>
                </a:solidFill>
              </a:defRPr>
            </a:lvl1pPr>
            <a:extLst/>
          </a:lstStyle>
          <a:p>
            <a:fld id="{C238F03A-58E1-4ECA-9024-348A9A81A53D}" type="slidenum">
              <a:rPr lang="en-US" smtClean="0"/>
              <a:pPr/>
              <a:t>‹#›</a:t>
            </a:fld>
            <a:endParaRPr lang="en-US"/>
          </a:p>
        </p:txBody>
      </p:sp>
      <p:sp>
        <p:nvSpPr>
          <p:cNvPr id="2" name="Titel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nl-NL"/>
              <a:t>Klik om de stijl te bewerken</a:t>
            </a:r>
            <a:endParaRPr kumimoji="0" lang="en-US"/>
          </a:p>
        </p:txBody>
      </p:sp>
      <p:sp>
        <p:nvSpPr>
          <p:cNvPr id="8" name="Vrije v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Vrije v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hthoekige driehoek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Rechte verbindingslijn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unthaak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Punthaak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Vrije v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Vrije v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echthoekige driehoek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Rechte verbindingslijn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jdelijke aanduiding voor titel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nl-NL"/>
              <a:t>Klik om de stijl te bewerken</a:t>
            </a:r>
            <a:endParaRPr kumimoji="0" lang="en-US"/>
          </a:p>
        </p:txBody>
      </p:sp>
      <p:sp>
        <p:nvSpPr>
          <p:cNvPr id="30" name="Tijdelijke aanduiding voor tekst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0" name="Tijdelijke aanduiding voor datum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F6F1548-A370-498C-A14B-E715C2319CD9}" type="datetimeFigureOut">
              <a:rPr lang="en-US" smtClean="0"/>
              <a:pPr/>
              <a:t>4/2/2019</a:t>
            </a:fld>
            <a:endParaRPr lang="en-US"/>
          </a:p>
        </p:txBody>
      </p:sp>
      <p:sp>
        <p:nvSpPr>
          <p:cNvPr id="22" name="Tijdelijke aanduiding voor voettekst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Tijdelijke aanduiding voor dianumm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238F03A-58E1-4ECA-9024-348A9A81A5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5536" y="1340768"/>
            <a:ext cx="7920880" cy="2376264"/>
          </a:xfrm>
        </p:spPr>
        <p:txBody>
          <a:bodyPr>
            <a:normAutofit/>
          </a:bodyPr>
          <a:lstStyle/>
          <a:p>
            <a:pPr algn="ctr"/>
            <a:r>
              <a:rPr lang="en-US" sz="3100" dirty="0">
                <a:solidFill>
                  <a:schemeClr val="tx1"/>
                </a:solidFill>
                <a:effectLst/>
                <a:latin typeface="Arial" panose="020B0604020202020204" pitchFamily="34" charset="0"/>
                <a:cs typeface="Arial" panose="020B0604020202020204" pitchFamily="34" charset="0"/>
              </a:rPr>
              <a:t>Working together for older LGBTIQ+ </a:t>
            </a:r>
            <a:br>
              <a:rPr lang="nl-NL" sz="3100" dirty="0">
                <a:solidFill>
                  <a:schemeClr val="tx1"/>
                </a:solidFill>
                <a:effectLst/>
                <a:latin typeface="Arial" panose="020B0604020202020204" pitchFamily="34" charset="0"/>
                <a:cs typeface="Arial" panose="020B0604020202020204" pitchFamily="34" charset="0"/>
              </a:rPr>
            </a:br>
            <a:r>
              <a:rPr lang="nl-NL" sz="3100" dirty="0">
                <a:solidFill>
                  <a:schemeClr val="tx1"/>
                </a:solidFill>
                <a:effectLst/>
                <a:latin typeface="Arial" panose="020B0604020202020204" pitchFamily="34" charset="0"/>
                <a:cs typeface="Arial" panose="020B0604020202020204" pitchFamily="34" charset="0"/>
              </a:rPr>
              <a:t>Pink50+ Netherlands</a:t>
            </a:r>
            <a:br>
              <a:rPr lang="nl-NL" sz="3100" dirty="0">
                <a:solidFill>
                  <a:schemeClr val="tx1"/>
                </a:solidFill>
                <a:effectLst/>
                <a:latin typeface="Arial" panose="020B0604020202020204" pitchFamily="34" charset="0"/>
                <a:cs typeface="Arial" panose="020B0604020202020204" pitchFamily="34" charset="0"/>
              </a:rPr>
            </a:br>
            <a:endParaRPr lang="en-US" sz="31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683568" y="3717032"/>
            <a:ext cx="7772400" cy="1041529"/>
          </a:xfrm>
        </p:spPr>
        <p:txBody>
          <a:bodyPr/>
          <a:lstStyle/>
          <a:p>
            <a:pPr algn="ctr"/>
            <a:r>
              <a:rPr lang="en-US" sz="2000" b="1" dirty="0" err="1">
                <a:solidFill>
                  <a:schemeClr val="tx1"/>
                </a:solidFill>
                <a:latin typeface="Arial" panose="020B0604020202020204" pitchFamily="34" charset="0"/>
                <a:cs typeface="Arial" panose="020B0604020202020204" pitchFamily="34" charset="0"/>
              </a:rPr>
              <a:t>Meija</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Bosma</a:t>
            </a:r>
            <a:r>
              <a:rPr lang="en-US" sz="2000" b="1" dirty="0">
                <a:solidFill>
                  <a:schemeClr val="tx1"/>
                </a:solidFill>
                <a:latin typeface="Arial" panose="020B0604020202020204" pitchFamily="34" charset="0"/>
                <a:cs typeface="Arial" panose="020B0604020202020204" pitchFamily="34" charset="0"/>
              </a:rPr>
              <a:t> &amp; Manon Linschoten</a:t>
            </a:r>
          </a:p>
          <a:p>
            <a:pPr algn="ctr"/>
            <a:r>
              <a:rPr lang="en-US" sz="2000" b="1" dirty="0">
                <a:solidFill>
                  <a:schemeClr val="tx1"/>
                </a:solidFill>
                <a:latin typeface="Arial" panose="020B0604020202020204" pitchFamily="34" charset="0"/>
                <a:cs typeface="Arial" panose="020B0604020202020204" pitchFamily="34" charset="0"/>
              </a:rPr>
              <a:t>Pink 50+  Netherlands</a:t>
            </a:r>
          </a:p>
          <a:p>
            <a:endParaRPr lang="en-US" dirty="0"/>
          </a:p>
        </p:txBody>
      </p:sp>
      <p:pic>
        <p:nvPicPr>
          <p:cNvPr id="2" name="Afbeelding 1">
            <a:extLst>
              <a:ext uri="{FF2B5EF4-FFF2-40B4-BE49-F238E27FC236}">
                <a16:creationId xmlns:a16="http://schemas.microsoft.com/office/drawing/2014/main" id="{BCCC15DB-C181-4308-BCBE-9CADE9B50F8B}"/>
              </a:ext>
            </a:extLst>
          </p:cNvPr>
          <p:cNvPicPr>
            <a:picLocks noChangeAspect="1"/>
          </p:cNvPicPr>
          <p:nvPr/>
        </p:nvPicPr>
        <p:blipFill>
          <a:blip r:embed="rId3"/>
          <a:stretch>
            <a:fillRect/>
          </a:stretch>
        </p:blipFill>
        <p:spPr>
          <a:xfrm>
            <a:off x="-2232" y="4870704"/>
            <a:ext cx="9144000" cy="1987296"/>
          </a:xfrm>
          <a:prstGeom prst="rect">
            <a:avLst/>
          </a:prstGeom>
        </p:spPr>
      </p:pic>
      <p:pic>
        <p:nvPicPr>
          <p:cNvPr id="3" name="Afbeelding 2">
            <a:extLst>
              <a:ext uri="{FF2B5EF4-FFF2-40B4-BE49-F238E27FC236}">
                <a16:creationId xmlns:a16="http://schemas.microsoft.com/office/drawing/2014/main" id="{FC4486E3-C786-416D-8E59-24EEAE568310}"/>
              </a:ext>
            </a:extLst>
          </p:cNvPr>
          <p:cNvPicPr>
            <a:picLocks noChangeAspect="1"/>
          </p:cNvPicPr>
          <p:nvPr/>
        </p:nvPicPr>
        <p:blipFill>
          <a:blip r:embed="rId4"/>
          <a:stretch>
            <a:fillRect/>
          </a:stretch>
        </p:blipFill>
        <p:spPr>
          <a:xfrm>
            <a:off x="7736912" y="155734"/>
            <a:ext cx="1298561" cy="1292464"/>
          </a:xfrm>
          <a:prstGeom prst="rect">
            <a:avLst/>
          </a:prstGeom>
        </p:spPr>
      </p:pic>
      <p:pic>
        <p:nvPicPr>
          <p:cNvPr id="6" name="Afbeelding 5">
            <a:extLst>
              <a:ext uri="{FF2B5EF4-FFF2-40B4-BE49-F238E27FC236}">
                <a16:creationId xmlns:a16="http://schemas.microsoft.com/office/drawing/2014/main" id="{8FFD1848-EB52-4D71-BDF6-695370548108}"/>
              </a:ext>
            </a:extLst>
          </p:cNvPr>
          <p:cNvPicPr>
            <a:picLocks noChangeAspect="1"/>
          </p:cNvPicPr>
          <p:nvPr/>
        </p:nvPicPr>
        <p:blipFill>
          <a:blip r:embed="rId5"/>
          <a:stretch>
            <a:fillRect/>
          </a:stretch>
        </p:blipFill>
        <p:spPr>
          <a:xfrm>
            <a:off x="631104" y="299239"/>
            <a:ext cx="3905795" cy="11526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52601"/>
            <a:ext cx="7772400" cy="740295"/>
          </a:xfrm>
        </p:spPr>
        <p:txBody>
          <a:bodyPr>
            <a:normAutofit fontScale="90000"/>
          </a:bodyPr>
          <a:lstStyle/>
          <a:p>
            <a:pPr algn="l"/>
            <a:r>
              <a:rPr lang="en-US" sz="4400" dirty="0">
                <a:solidFill>
                  <a:schemeClr val="tx1"/>
                </a:solidFill>
                <a:effectLst/>
                <a:latin typeface="Arial" panose="020B0604020202020204" pitchFamily="34" charset="0"/>
                <a:cs typeface="Arial" panose="020B0604020202020204" pitchFamily="34" charset="0"/>
              </a:rPr>
              <a:t>Past</a:t>
            </a:r>
          </a:p>
        </p:txBody>
      </p:sp>
      <p:pic>
        <p:nvPicPr>
          <p:cNvPr id="3" name="Afbeelding 2"/>
          <p:cNvPicPr>
            <a:picLocks noChangeAspect="1"/>
          </p:cNvPicPr>
          <p:nvPr/>
        </p:nvPicPr>
        <p:blipFill>
          <a:blip r:embed="rId3"/>
          <a:stretch>
            <a:fillRect/>
          </a:stretch>
        </p:blipFill>
        <p:spPr>
          <a:xfrm>
            <a:off x="122104" y="713650"/>
            <a:ext cx="4449896" cy="3558491"/>
          </a:xfrm>
          <a:prstGeom prst="rect">
            <a:avLst/>
          </a:prstGeom>
        </p:spPr>
      </p:pic>
      <p:sp>
        <p:nvSpPr>
          <p:cNvPr id="5" name="Subtitle 4"/>
          <p:cNvSpPr>
            <a:spLocks noGrp="1"/>
          </p:cNvSpPr>
          <p:nvPr>
            <p:ph type="subTitle" idx="1"/>
          </p:nvPr>
        </p:nvSpPr>
        <p:spPr>
          <a:xfrm>
            <a:off x="685800" y="2708920"/>
            <a:ext cx="8134672" cy="2102391"/>
          </a:xfrm>
        </p:spPr>
        <p:txBody>
          <a:bodyPr>
            <a:noAutofit/>
          </a:bodyPr>
          <a:lstStyle/>
          <a:p>
            <a:pPr algn="l"/>
            <a:r>
              <a:rPr lang="en-US" altLang="nl-NL" sz="2000" dirty="0">
                <a:solidFill>
                  <a:schemeClr val="tx1"/>
                </a:solidFill>
                <a:latin typeface="Arial" panose="020B0604020202020204" pitchFamily="34" charset="0"/>
                <a:cs typeface="Arial" panose="020B0604020202020204" pitchFamily="34" charset="0"/>
              </a:rPr>
              <a:t> </a:t>
            </a:r>
            <a:endParaRPr lang="nl-NL" altLang="nl-NL" sz="2000" dirty="0">
              <a:solidFill>
                <a:schemeClr val="tx1"/>
              </a:solidFill>
              <a:latin typeface="Arial" panose="020B0604020202020204" pitchFamily="34" charset="0"/>
              <a:cs typeface="Arial" panose="020B0604020202020204" pitchFamily="34" charset="0"/>
            </a:endParaRPr>
          </a:p>
        </p:txBody>
      </p:sp>
      <p:pic>
        <p:nvPicPr>
          <p:cNvPr id="2" name="Afbeelding 1"/>
          <p:cNvPicPr>
            <a:picLocks noChangeAspect="1"/>
          </p:cNvPicPr>
          <p:nvPr/>
        </p:nvPicPr>
        <p:blipFill>
          <a:blip r:embed="rId4"/>
          <a:stretch>
            <a:fillRect/>
          </a:stretch>
        </p:blipFill>
        <p:spPr>
          <a:xfrm>
            <a:off x="4605140" y="2732369"/>
            <a:ext cx="4469020" cy="3355093"/>
          </a:xfrm>
          <a:prstGeom prst="rect">
            <a:avLst/>
          </a:prstGeom>
        </p:spPr>
      </p:pic>
      <p:pic>
        <p:nvPicPr>
          <p:cNvPr id="6" name="Afbeelding 5">
            <a:extLst>
              <a:ext uri="{FF2B5EF4-FFF2-40B4-BE49-F238E27FC236}">
                <a16:creationId xmlns:a16="http://schemas.microsoft.com/office/drawing/2014/main" id="{0FCB99B2-42BE-4011-BB2A-F96233948D32}"/>
              </a:ext>
            </a:extLst>
          </p:cNvPr>
          <p:cNvPicPr>
            <a:picLocks noChangeAspect="1"/>
          </p:cNvPicPr>
          <p:nvPr/>
        </p:nvPicPr>
        <p:blipFill>
          <a:blip r:embed="rId5"/>
          <a:stretch>
            <a:fillRect/>
          </a:stretch>
        </p:blipFill>
        <p:spPr>
          <a:xfrm>
            <a:off x="7596336" y="140305"/>
            <a:ext cx="1298561" cy="1292464"/>
          </a:xfrm>
          <a:prstGeom prst="rect">
            <a:avLst/>
          </a:prstGeom>
        </p:spPr>
      </p:pic>
    </p:spTree>
    <p:extLst>
      <p:ext uri="{BB962C8B-B14F-4D97-AF65-F5344CB8AC3E}">
        <p14:creationId xmlns:p14="http://schemas.microsoft.com/office/powerpoint/2010/main" val="382034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769116"/>
            <a:ext cx="7772400" cy="1388367"/>
          </a:xfrm>
        </p:spPr>
        <p:txBody>
          <a:bodyPr>
            <a:normAutofit fontScale="90000"/>
          </a:bodyPr>
          <a:lstStyle/>
          <a:p>
            <a:pPr algn="ctr"/>
            <a:r>
              <a:rPr lang="en-US" sz="4400" dirty="0">
                <a:solidFill>
                  <a:schemeClr val="tx1"/>
                </a:solidFill>
                <a:latin typeface="Arial" panose="020B0604020202020204" pitchFamily="34" charset="0"/>
                <a:cs typeface="Arial" panose="020B0604020202020204" pitchFamily="34" charset="0"/>
              </a:rPr>
              <a:t>Our vision: </a:t>
            </a:r>
            <a:br>
              <a:rPr lang="en-US" sz="4000" dirty="0">
                <a:solidFill>
                  <a:schemeClr val="tx1"/>
                </a:solidFill>
                <a:latin typeface="Arial" panose="020B0604020202020204" pitchFamily="34" charset="0"/>
                <a:cs typeface="Arial" panose="020B0604020202020204" pitchFamily="34" charset="0"/>
              </a:rPr>
            </a:br>
            <a:endParaRPr lang="en-US" sz="44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408722" y="2065260"/>
            <a:ext cx="8064896" cy="2443860"/>
          </a:xfrm>
        </p:spPr>
        <p:txBody>
          <a:bodyPr>
            <a:noAutofit/>
          </a:bodyPr>
          <a:lstStyle/>
          <a:p>
            <a:pPr marL="342900" indent="-342900" algn="l">
              <a:buFont typeface="Arial" panose="020B0604020202020204" pitchFamily="34" charset="0"/>
              <a:buChar char="•"/>
            </a:pPr>
            <a:endParaRPr lang="en-US" sz="2000" dirty="0">
              <a:solidFill>
                <a:schemeClr val="tx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promoting awareness on the differences between people,</a:t>
            </a:r>
          </a:p>
          <a:p>
            <a:pPr marL="342900" indent="-34290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changing the course within the </a:t>
            </a:r>
            <a:r>
              <a:rPr lang="en-US" sz="2400" dirty="0" err="1">
                <a:solidFill>
                  <a:schemeClr val="tx1"/>
                </a:solidFill>
                <a:latin typeface="Arial" panose="020B0604020202020204" pitchFamily="34" charset="0"/>
                <a:cs typeface="Arial" panose="020B0604020202020204" pitchFamily="34" charset="0"/>
              </a:rPr>
              <a:t>organisation</a:t>
            </a:r>
            <a:r>
              <a:rPr lang="en-US" sz="2400" dirty="0">
                <a:solidFill>
                  <a:schemeClr val="tx1"/>
                </a:solidFill>
                <a:latin typeface="Arial" panose="020B0604020202020204" pitchFamily="34" charset="0"/>
                <a:cs typeface="Arial" panose="020B0604020202020204" pitchFamily="34" charset="0"/>
              </a:rPr>
              <a:t> structure and </a:t>
            </a:r>
          </a:p>
          <a:p>
            <a:pPr marL="342900" indent="-34290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holding on to this change in policy and activities, </a:t>
            </a:r>
          </a:p>
          <a:p>
            <a:pPr marL="342900" indent="-34290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proper care and attention for LGBTI seniors. </a:t>
            </a:r>
            <a:endParaRPr lang="en-US" sz="2400" b="1" dirty="0">
              <a:solidFill>
                <a:schemeClr val="tx1"/>
              </a:solidFill>
              <a:latin typeface="Arial" panose="020B0604020202020204" pitchFamily="34" charset="0"/>
              <a:ea typeface="+mj-ea"/>
              <a:cs typeface="Arial" panose="020B0604020202020204" pitchFamily="34" charset="0"/>
            </a:endParaRPr>
          </a:p>
        </p:txBody>
      </p:sp>
      <p:pic>
        <p:nvPicPr>
          <p:cNvPr id="7" name="Afbeelding 6">
            <a:extLst>
              <a:ext uri="{FF2B5EF4-FFF2-40B4-BE49-F238E27FC236}">
                <a16:creationId xmlns:a16="http://schemas.microsoft.com/office/drawing/2014/main" id="{275401D8-4CC9-4001-8259-E617B8008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1" y="121044"/>
            <a:ext cx="1296144" cy="1296144"/>
          </a:xfrm>
          <a:prstGeom prst="rect">
            <a:avLst/>
          </a:prstGeom>
        </p:spPr>
      </p:pic>
      <p:pic>
        <p:nvPicPr>
          <p:cNvPr id="6" name="Afbeelding 5">
            <a:extLst>
              <a:ext uri="{FF2B5EF4-FFF2-40B4-BE49-F238E27FC236}">
                <a16:creationId xmlns:a16="http://schemas.microsoft.com/office/drawing/2014/main" id="{F8A7ED71-B7AA-4752-9605-2C9848035667}"/>
              </a:ext>
            </a:extLst>
          </p:cNvPr>
          <p:cNvPicPr>
            <a:picLocks noChangeAspect="1"/>
          </p:cNvPicPr>
          <p:nvPr/>
        </p:nvPicPr>
        <p:blipFill>
          <a:blip r:embed="rId4"/>
          <a:stretch>
            <a:fillRect/>
          </a:stretch>
        </p:blipFill>
        <p:spPr>
          <a:xfrm>
            <a:off x="539552" y="225364"/>
            <a:ext cx="2131394" cy="1800200"/>
          </a:xfrm>
          <a:prstGeom prst="rect">
            <a:avLst/>
          </a:prstGeom>
        </p:spPr>
      </p:pic>
    </p:spTree>
    <p:extLst>
      <p:ext uri="{BB962C8B-B14F-4D97-AF65-F5344CB8AC3E}">
        <p14:creationId xmlns:p14="http://schemas.microsoft.com/office/powerpoint/2010/main" val="268397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52601"/>
            <a:ext cx="7772400" cy="1388367"/>
          </a:xfrm>
        </p:spPr>
        <p:txBody>
          <a:bodyPr>
            <a:normAutofit fontScale="90000"/>
          </a:bodyPr>
          <a:lstStyle/>
          <a:p>
            <a:pPr algn="l"/>
            <a:r>
              <a:rPr lang="en-US" sz="4400" dirty="0">
                <a:solidFill>
                  <a:schemeClr val="tx1"/>
                </a:solidFill>
                <a:effectLst/>
                <a:latin typeface="Arial" panose="020B0604020202020204" pitchFamily="34" charset="0"/>
                <a:cs typeface="Arial" panose="020B0604020202020204" pitchFamily="34" charset="0"/>
              </a:rPr>
              <a:t>Present</a:t>
            </a:r>
            <a:br>
              <a:rPr lang="en-US" sz="4400" dirty="0">
                <a:solidFill>
                  <a:schemeClr val="tx1"/>
                </a:solidFill>
                <a:latin typeface="Arial" panose="020B0604020202020204" pitchFamily="34" charset="0"/>
                <a:cs typeface="Arial" panose="020B0604020202020204" pitchFamily="34" charset="0"/>
              </a:rPr>
            </a:br>
            <a:endParaRPr lang="en-US" sz="44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539552" y="2708920"/>
            <a:ext cx="8064896" cy="2088232"/>
          </a:xfrm>
        </p:spPr>
        <p:txBody>
          <a:bodyPr>
            <a:noAutofit/>
          </a:bodyPr>
          <a:lstStyle/>
          <a:p>
            <a:pPr algn="ctr"/>
            <a:r>
              <a:rPr lang="en-US" sz="4800" b="1" dirty="0">
                <a:solidFill>
                  <a:schemeClr val="tx1"/>
                </a:solidFill>
                <a:latin typeface="Arial" panose="020B0604020202020204" pitchFamily="34" charset="0"/>
                <a:ea typeface="+mj-ea"/>
                <a:cs typeface="Arial" panose="020B0604020202020204" pitchFamily="34" charset="0"/>
              </a:rPr>
              <a:t>Client stories</a:t>
            </a:r>
          </a:p>
        </p:txBody>
      </p:sp>
      <p:pic>
        <p:nvPicPr>
          <p:cNvPr id="2" name="Afbeelding 1">
            <a:extLst>
              <a:ext uri="{FF2B5EF4-FFF2-40B4-BE49-F238E27FC236}">
                <a16:creationId xmlns:a16="http://schemas.microsoft.com/office/drawing/2014/main" id="{E45FB816-57A6-4C6B-8765-C2B97B2F30C8}"/>
              </a:ext>
            </a:extLst>
          </p:cNvPr>
          <p:cNvPicPr>
            <a:picLocks noChangeAspect="1"/>
          </p:cNvPicPr>
          <p:nvPr/>
        </p:nvPicPr>
        <p:blipFill>
          <a:blip r:embed="rId3"/>
          <a:stretch>
            <a:fillRect/>
          </a:stretch>
        </p:blipFill>
        <p:spPr>
          <a:xfrm>
            <a:off x="7668344" y="59433"/>
            <a:ext cx="1298561" cy="1292464"/>
          </a:xfrm>
          <a:prstGeom prst="rect">
            <a:avLst/>
          </a:prstGeom>
        </p:spPr>
      </p:pic>
    </p:spTree>
    <p:extLst>
      <p:ext uri="{BB962C8B-B14F-4D97-AF65-F5344CB8AC3E}">
        <p14:creationId xmlns:p14="http://schemas.microsoft.com/office/powerpoint/2010/main" val="806876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Stimulates awareness among management and staff of healthcare institutions. </a:t>
            </a:r>
          </a:p>
          <a:p>
            <a:r>
              <a:rPr lang="en-US" sz="2800" dirty="0"/>
              <a:t>respect and openness</a:t>
            </a:r>
          </a:p>
          <a:p>
            <a:r>
              <a:rPr lang="en-US" sz="2800" dirty="0"/>
              <a:t>ensuring privacy</a:t>
            </a:r>
          </a:p>
          <a:p>
            <a:r>
              <a:rPr lang="en-US" sz="2800" dirty="0"/>
              <a:t>attention and training in dealing with sexual diversity and gender identity</a:t>
            </a:r>
          </a:p>
        </p:txBody>
      </p:sp>
      <p:sp>
        <p:nvSpPr>
          <p:cNvPr id="3" name="Title 2"/>
          <p:cNvSpPr>
            <a:spLocks noGrp="1"/>
          </p:cNvSpPr>
          <p:nvPr>
            <p:ph type="title"/>
          </p:nvPr>
        </p:nvSpPr>
        <p:spPr/>
        <p:txBody>
          <a:bodyPr>
            <a:normAutofit fontScale="90000"/>
          </a:bodyPr>
          <a:lstStyle/>
          <a:p>
            <a:r>
              <a:rPr lang="nl-NL" dirty="0">
                <a:solidFill>
                  <a:schemeClr val="tx1"/>
                </a:solidFill>
                <a:effectLst/>
              </a:rPr>
              <a:t>Pink </a:t>
            </a:r>
            <a:r>
              <a:rPr lang="nl-NL" dirty="0" err="1">
                <a:solidFill>
                  <a:schemeClr val="tx1"/>
                </a:solidFill>
                <a:effectLst/>
              </a:rPr>
              <a:t>Passkey</a:t>
            </a:r>
            <a:br>
              <a:rPr lang="en-US" dirty="0"/>
            </a:br>
            <a:endParaRPr lang="nl-NL" dirty="0"/>
          </a:p>
        </p:txBody>
      </p:sp>
      <p:pic>
        <p:nvPicPr>
          <p:cNvPr id="5" name="Afbeelding 4">
            <a:extLst>
              <a:ext uri="{FF2B5EF4-FFF2-40B4-BE49-F238E27FC236}">
                <a16:creationId xmlns:a16="http://schemas.microsoft.com/office/drawing/2014/main" id="{B80BC3CC-8BB5-4A75-8061-256A49430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1" y="121044"/>
            <a:ext cx="1296144" cy="1296144"/>
          </a:xfrm>
          <a:prstGeom prst="rect">
            <a:avLst/>
          </a:prstGeom>
        </p:spPr>
      </p:pic>
      <p:pic>
        <p:nvPicPr>
          <p:cNvPr id="6" name="Afbeelding 5">
            <a:extLst>
              <a:ext uri="{FF2B5EF4-FFF2-40B4-BE49-F238E27FC236}">
                <a16:creationId xmlns:a16="http://schemas.microsoft.com/office/drawing/2014/main" id="{17C81B2C-397F-44F4-9DB6-2AF027A833DE}"/>
              </a:ext>
            </a:extLst>
          </p:cNvPr>
          <p:cNvPicPr>
            <a:picLocks noChangeAspect="1"/>
          </p:cNvPicPr>
          <p:nvPr/>
        </p:nvPicPr>
        <p:blipFill>
          <a:blip r:embed="rId4"/>
          <a:stretch>
            <a:fillRect/>
          </a:stretch>
        </p:blipFill>
        <p:spPr>
          <a:xfrm>
            <a:off x="6386624" y="4476572"/>
            <a:ext cx="2131394" cy="1800200"/>
          </a:xfrm>
          <a:prstGeom prst="rect">
            <a:avLst/>
          </a:prstGeom>
        </p:spPr>
      </p:pic>
    </p:spTree>
    <p:extLst>
      <p:ext uri="{BB962C8B-B14F-4D97-AF65-F5344CB8AC3E}">
        <p14:creationId xmlns:p14="http://schemas.microsoft.com/office/powerpoint/2010/main" val="3507464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63888" y="332656"/>
            <a:ext cx="2736304" cy="1388367"/>
          </a:xfrm>
        </p:spPr>
        <p:txBody>
          <a:bodyPr>
            <a:normAutofit fontScale="90000"/>
          </a:bodyPr>
          <a:lstStyle/>
          <a:p>
            <a:pPr algn="l"/>
            <a:br>
              <a:rPr lang="en-US" sz="4400" dirty="0">
                <a:solidFill>
                  <a:schemeClr val="tx1"/>
                </a:solidFill>
                <a:latin typeface="Arial" panose="020B0604020202020204" pitchFamily="34" charset="0"/>
                <a:cs typeface="Arial" panose="020B0604020202020204" pitchFamily="34" charset="0"/>
              </a:rPr>
            </a:br>
            <a:endParaRPr lang="en-US" sz="44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539552" y="2439096"/>
            <a:ext cx="8064896" cy="1656184"/>
          </a:xfrm>
        </p:spPr>
        <p:txBody>
          <a:bodyPr>
            <a:noAutofit/>
          </a:bodyPr>
          <a:lstStyle/>
          <a:p>
            <a:pPr algn="l"/>
            <a:r>
              <a:rPr lang="en-US" sz="2000" dirty="0">
                <a:solidFill>
                  <a:schemeClr val="tx1"/>
                </a:solidFill>
                <a:latin typeface="Arial" panose="020B0604020202020204" pitchFamily="34" charset="0"/>
                <a:cs typeface="Arial" panose="020B0604020202020204" pitchFamily="34" charset="0"/>
              </a:rPr>
              <a:t>The Toolkit Pink 50+  is a collection of interventions, concrete instruments that arouse discussions and boosts visibility of LGBTI seniors. </a:t>
            </a:r>
            <a:endParaRPr lang="en-US" sz="4800" b="1" dirty="0">
              <a:solidFill>
                <a:schemeClr val="tx1"/>
              </a:solidFill>
              <a:latin typeface="Arial" panose="020B0604020202020204" pitchFamily="34" charset="0"/>
              <a:ea typeface="+mj-ea"/>
              <a:cs typeface="Arial" panose="020B0604020202020204" pitchFamily="34" charset="0"/>
            </a:endParaRPr>
          </a:p>
        </p:txBody>
      </p:sp>
      <p:pic>
        <p:nvPicPr>
          <p:cNvPr id="2" name="Afbeelding 1">
            <a:extLst>
              <a:ext uri="{FF2B5EF4-FFF2-40B4-BE49-F238E27FC236}">
                <a16:creationId xmlns:a16="http://schemas.microsoft.com/office/drawing/2014/main" id="{ABE5FE0F-3DF5-43AA-B8B9-4C11A8CE8C46}"/>
              </a:ext>
            </a:extLst>
          </p:cNvPr>
          <p:cNvPicPr>
            <a:picLocks noChangeAspect="1"/>
          </p:cNvPicPr>
          <p:nvPr/>
        </p:nvPicPr>
        <p:blipFill>
          <a:blip r:embed="rId3"/>
          <a:stretch>
            <a:fillRect/>
          </a:stretch>
        </p:blipFill>
        <p:spPr>
          <a:xfrm>
            <a:off x="7740352" y="76379"/>
            <a:ext cx="1298561" cy="1292464"/>
          </a:xfrm>
          <a:prstGeom prst="rect">
            <a:avLst/>
          </a:prstGeom>
        </p:spPr>
      </p:pic>
      <p:pic>
        <p:nvPicPr>
          <p:cNvPr id="1026" name="Picture 2" descr="Gerelateerde afbeelding">
            <a:extLst>
              <a:ext uri="{FF2B5EF4-FFF2-40B4-BE49-F238E27FC236}">
                <a16:creationId xmlns:a16="http://schemas.microsoft.com/office/drawing/2014/main" id="{0DA2B68E-78AC-4417-B9C3-91439A591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296" y="3140968"/>
            <a:ext cx="3024336" cy="364065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113ABF3-2BA7-4D52-83A9-4BC495DF2EAA}"/>
              </a:ext>
            </a:extLst>
          </p:cNvPr>
          <p:cNvPicPr>
            <a:picLocks noChangeAspect="1"/>
          </p:cNvPicPr>
          <p:nvPr/>
        </p:nvPicPr>
        <p:blipFill>
          <a:blip r:embed="rId5"/>
          <a:stretch>
            <a:fillRect/>
          </a:stretch>
        </p:blipFill>
        <p:spPr>
          <a:xfrm>
            <a:off x="539552" y="225364"/>
            <a:ext cx="2131394" cy="1800200"/>
          </a:xfrm>
          <a:prstGeom prst="rect">
            <a:avLst/>
          </a:prstGeom>
        </p:spPr>
      </p:pic>
    </p:spTree>
    <p:extLst>
      <p:ext uri="{BB962C8B-B14F-4D97-AF65-F5344CB8AC3E}">
        <p14:creationId xmlns:p14="http://schemas.microsoft.com/office/powerpoint/2010/main" val="2870529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52601"/>
            <a:ext cx="7772400" cy="740295"/>
          </a:xfrm>
        </p:spPr>
        <p:txBody>
          <a:bodyPr>
            <a:normAutofit fontScale="90000"/>
          </a:bodyPr>
          <a:lstStyle/>
          <a:p>
            <a:pPr algn="l"/>
            <a:br>
              <a:rPr lang="en-US" sz="4400" dirty="0">
                <a:solidFill>
                  <a:schemeClr val="tx1"/>
                </a:solidFill>
                <a:latin typeface="Arial" panose="020B0604020202020204" pitchFamily="34" charset="0"/>
                <a:cs typeface="Arial" panose="020B0604020202020204" pitchFamily="34" charset="0"/>
              </a:rPr>
            </a:br>
            <a:endParaRPr lang="en-US" sz="44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539552" y="2024844"/>
            <a:ext cx="8064896" cy="2664296"/>
          </a:xfrm>
        </p:spPr>
        <p:txBody>
          <a:bodyPr>
            <a:noAutofit/>
          </a:bodyPr>
          <a:lstStyle/>
          <a:p>
            <a:pPr algn="l"/>
            <a:r>
              <a:rPr lang="en-US" sz="4000" b="1" dirty="0">
                <a:solidFill>
                  <a:schemeClr val="tx1"/>
                </a:solidFill>
                <a:latin typeface="Arial" panose="020B0604020202020204" pitchFamily="34" charset="0"/>
                <a:ea typeface="+mj-ea"/>
                <a:cs typeface="Arial" panose="020B0604020202020204" pitchFamily="34" charset="0"/>
              </a:rPr>
              <a:t>Developments:</a:t>
            </a:r>
          </a:p>
          <a:p>
            <a:pPr algn="l"/>
            <a:endParaRPr lang="en-US" sz="2000" dirty="0">
              <a:solidFill>
                <a:schemeClr val="tx1"/>
              </a:solidFill>
            </a:endParaRPr>
          </a:p>
          <a:p>
            <a:pPr marL="342900" indent="-342900" algn="l">
              <a:buFont typeface="Wingdings" panose="05000000000000000000" pitchFamily="2" charset="2"/>
              <a:buChar char="Ø"/>
            </a:pPr>
            <a:r>
              <a:rPr lang="en-US" sz="2000" dirty="0">
                <a:solidFill>
                  <a:schemeClr val="tx1"/>
                </a:solidFill>
              </a:rPr>
              <a:t>Going Abroad</a:t>
            </a:r>
          </a:p>
          <a:p>
            <a:pPr marL="342900" indent="-342900" algn="l">
              <a:buFont typeface="Wingdings" panose="05000000000000000000" pitchFamily="2" charset="2"/>
              <a:buChar char="Ø"/>
            </a:pPr>
            <a:r>
              <a:rPr lang="en-US" sz="2000" dirty="0">
                <a:solidFill>
                  <a:schemeClr val="tx1"/>
                </a:solidFill>
              </a:rPr>
              <a:t>Care for handicapped people</a:t>
            </a:r>
          </a:p>
          <a:p>
            <a:pPr marL="342900" indent="-342900" algn="l">
              <a:buFont typeface="Wingdings" panose="05000000000000000000" pitchFamily="2" charset="2"/>
              <a:buChar char="Ø"/>
            </a:pPr>
            <a:r>
              <a:rPr lang="en-US" sz="2000" dirty="0">
                <a:solidFill>
                  <a:schemeClr val="tx1"/>
                </a:solidFill>
              </a:rPr>
              <a:t>Social Care organisations</a:t>
            </a:r>
          </a:p>
          <a:p>
            <a:pPr marL="342900" indent="-342900" algn="l">
              <a:buFont typeface="Wingdings" panose="05000000000000000000" pitchFamily="2" charset="2"/>
              <a:buChar char="Ø"/>
            </a:pPr>
            <a:r>
              <a:rPr lang="en-US" sz="2000" dirty="0">
                <a:solidFill>
                  <a:schemeClr val="tx1"/>
                </a:solidFill>
              </a:rPr>
              <a:t>Working with more </a:t>
            </a:r>
            <a:r>
              <a:rPr lang="en-US" sz="2000" dirty="0" err="1">
                <a:solidFill>
                  <a:schemeClr val="tx1"/>
                </a:solidFill>
              </a:rPr>
              <a:t>independant</a:t>
            </a:r>
            <a:r>
              <a:rPr lang="en-US" sz="2000" dirty="0">
                <a:solidFill>
                  <a:schemeClr val="tx1"/>
                </a:solidFill>
              </a:rPr>
              <a:t> Certifying institutes</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678" y="121044"/>
            <a:ext cx="2170676"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a:extLst>
              <a:ext uri="{FF2B5EF4-FFF2-40B4-BE49-F238E27FC236}">
                <a16:creationId xmlns:a16="http://schemas.microsoft.com/office/drawing/2014/main" id="{4838AE23-98AC-4553-97D0-4CAE20DE9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1" y="121044"/>
            <a:ext cx="1296144" cy="1296144"/>
          </a:xfrm>
          <a:prstGeom prst="rect">
            <a:avLst/>
          </a:prstGeom>
        </p:spPr>
      </p:pic>
    </p:spTree>
    <p:extLst>
      <p:ext uri="{BB962C8B-B14F-4D97-AF65-F5344CB8AC3E}">
        <p14:creationId xmlns:p14="http://schemas.microsoft.com/office/powerpoint/2010/main" val="4230929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6900" y="404664"/>
            <a:ext cx="7772400" cy="956319"/>
          </a:xfrm>
        </p:spPr>
        <p:txBody>
          <a:bodyPr>
            <a:normAutofit/>
          </a:bodyPr>
          <a:lstStyle/>
          <a:p>
            <a:pPr algn="l"/>
            <a:r>
              <a:rPr lang="en-GB" sz="4400" dirty="0">
                <a:solidFill>
                  <a:schemeClr val="tx1"/>
                </a:solidFill>
                <a:effectLst/>
                <a:latin typeface="Arial" panose="020B0604020202020204" pitchFamily="34" charset="0"/>
                <a:cs typeface="Arial" panose="020B0604020202020204" pitchFamily="34" charset="0"/>
              </a:rPr>
              <a:t>Future</a:t>
            </a:r>
            <a:endParaRPr lang="en-US" sz="4400" dirty="0">
              <a:solidFill>
                <a:schemeClr val="tx1"/>
              </a:solidFill>
              <a:effectLst/>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680E94C4-FE40-4C6A-94AE-5A4B3E933BC4}"/>
              </a:ext>
            </a:extLst>
          </p:cNvPr>
          <p:cNvPicPr>
            <a:picLocks noChangeAspect="1"/>
          </p:cNvPicPr>
          <p:nvPr/>
        </p:nvPicPr>
        <p:blipFill>
          <a:blip r:embed="rId3"/>
          <a:stretch>
            <a:fillRect/>
          </a:stretch>
        </p:blipFill>
        <p:spPr>
          <a:xfrm>
            <a:off x="0" y="399288"/>
            <a:ext cx="9144000" cy="6059424"/>
          </a:xfrm>
          <a:prstGeom prst="rect">
            <a:avLst/>
          </a:prstGeom>
        </p:spPr>
      </p:pic>
      <p:sp>
        <p:nvSpPr>
          <p:cNvPr id="5" name="Subtitle 4"/>
          <p:cNvSpPr>
            <a:spLocks noGrp="1"/>
          </p:cNvSpPr>
          <p:nvPr>
            <p:ph type="subTitle" idx="1"/>
          </p:nvPr>
        </p:nvSpPr>
        <p:spPr/>
        <p:txBody>
          <a:bodyPr>
            <a:noAutofit/>
          </a:bodyPr>
          <a:lstStyle/>
          <a:p>
            <a:pPr algn="ctr"/>
            <a:r>
              <a:rPr lang="en-US" sz="4800" b="1" dirty="0">
                <a:solidFill>
                  <a:schemeClr val="tx1"/>
                </a:solidFill>
                <a:latin typeface="Arial" panose="020B0604020202020204" pitchFamily="34" charset="0"/>
                <a:ea typeface="+mj-ea"/>
                <a:cs typeface="Arial" panose="020B0604020202020204" pitchFamily="34" charset="0"/>
              </a:rPr>
              <a:t> </a:t>
            </a:r>
          </a:p>
        </p:txBody>
      </p:sp>
      <p:pic>
        <p:nvPicPr>
          <p:cNvPr id="6" name="Afbeelding 5">
            <a:extLst>
              <a:ext uri="{FF2B5EF4-FFF2-40B4-BE49-F238E27FC236}">
                <a16:creationId xmlns:a16="http://schemas.microsoft.com/office/drawing/2014/main" id="{979A98D8-5763-4C8D-B30F-3664436A4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1" y="121044"/>
            <a:ext cx="1296144" cy="1296144"/>
          </a:xfrm>
          <a:prstGeom prst="rect">
            <a:avLst/>
          </a:prstGeom>
        </p:spPr>
      </p:pic>
    </p:spTree>
    <p:extLst>
      <p:ext uri="{BB962C8B-B14F-4D97-AF65-F5344CB8AC3E}">
        <p14:creationId xmlns:p14="http://schemas.microsoft.com/office/powerpoint/2010/main" val="169075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2459" y="692696"/>
            <a:ext cx="7772400" cy="1292464"/>
          </a:xfrm>
        </p:spPr>
        <p:txBody>
          <a:bodyPr>
            <a:normAutofit/>
          </a:bodyPr>
          <a:lstStyle/>
          <a:p>
            <a:pPr algn="l"/>
            <a:r>
              <a:rPr lang="en-US" sz="3200" dirty="0">
                <a:solidFill>
                  <a:schemeClr val="tx1"/>
                </a:solidFill>
                <a:effectLst/>
                <a:latin typeface="Arial" panose="020B0604020202020204" pitchFamily="34" charset="0"/>
                <a:cs typeface="Arial" panose="020B0604020202020204" pitchFamily="34" charset="0"/>
              </a:rPr>
              <a:t>100 Pink 50+ ambassadors</a:t>
            </a:r>
            <a:br>
              <a:rPr lang="en-US" sz="3200" dirty="0">
                <a:solidFill>
                  <a:schemeClr val="tx1"/>
                </a:solidFill>
                <a:effectLst/>
                <a:latin typeface="Arial" panose="020B0604020202020204" pitchFamily="34" charset="0"/>
                <a:cs typeface="Arial" panose="020B0604020202020204" pitchFamily="34" charset="0"/>
              </a:rPr>
            </a:br>
            <a:endParaRPr lang="en-US" sz="3200" dirty="0">
              <a:solidFill>
                <a:schemeClr val="tx1"/>
              </a:solidFill>
              <a:effectLst/>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A8F71788-7832-44D2-A6C2-F7B355959384}"/>
              </a:ext>
            </a:extLst>
          </p:cNvPr>
          <p:cNvPicPr>
            <a:picLocks noChangeAspect="1"/>
          </p:cNvPicPr>
          <p:nvPr/>
        </p:nvPicPr>
        <p:blipFill>
          <a:blip r:embed="rId3"/>
          <a:stretch>
            <a:fillRect/>
          </a:stretch>
        </p:blipFill>
        <p:spPr>
          <a:xfrm>
            <a:off x="6601" y="1844824"/>
            <a:ext cx="9137399" cy="4442264"/>
          </a:xfrm>
          <a:prstGeom prst="rect">
            <a:avLst/>
          </a:prstGeom>
        </p:spPr>
      </p:pic>
      <p:sp>
        <p:nvSpPr>
          <p:cNvPr id="5" name="Subtitle 4"/>
          <p:cNvSpPr>
            <a:spLocks noGrp="1"/>
          </p:cNvSpPr>
          <p:nvPr>
            <p:ph type="subTitle" idx="1"/>
          </p:nvPr>
        </p:nvSpPr>
        <p:spPr/>
        <p:txBody>
          <a:bodyPr/>
          <a:lstStyle/>
          <a:p>
            <a:pPr algn="l"/>
            <a:r>
              <a:rPr lang="en-US" dirty="0">
                <a:solidFill>
                  <a:schemeClr val="tx1"/>
                </a:solidFill>
              </a:rPr>
              <a:t> </a:t>
            </a:r>
          </a:p>
        </p:txBody>
      </p:sp>
      <p:pic>
        <p:nvPicPr>
          <p:cNvPr id="3" name="Afbeelding 2">
            <a:extLst>
              <a:ext uri="{FF2B5EF4-FFF2-40B4-BE49-F238E27FC236}">
                <a16:creationId xmlns:a16="http://schemas.microsoft.com/office/drawing/2014/main" id="{09EB0345-7862-4BF6-853C-D4A73C20A971}"/>
              </a:ext>
            </a:extLst>
          </p:cNvPr>
          <p:cNvPicPr>
            <a:picLocks noChangeAspect="1"/>
          </p:cNvPicPr>
          <p:nvPr/>
        </p:nvPicPr>
        <p:blipFill>
          <a:blip r:embed="rId4"/>
          <a:stretch>
            <a:fillRect/>
          </a:stretch>
        </p:blipFill>
        <p:spPr>
          <a:xfrm>
            <a:off x="7668344" y="116632"/>
            <a:ext cx="1298561" cy="1292464"/>
          </a:xfrm>
          <a:prstGeom prst="rect">
            <a:avLst/>
          </a:prstGeom>
        </p:spPr>
      </p:pic>
    </p:spTree>
    <p:extLst>
      <p:ext uri="{BB962C8B-B14F-4D97-AF65-F5344CB8AC3E}">
        <p14:creationId xmlns:p14="http://schemas.microsoft.com/office/powerpoint/2010/main" val="181870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2459" y="692696"/>
            <a:ext cx="7772400" cy="1292464"/>
          </a:xfrm>
        </p:spPr>
        <p:txBody>
          <a:bodyPr>
            <a:normAutofit/>
          </a:bodyPr>
          <a:lstStyle/>
          <a:p>
            <a:pPr algn="l"/>
            <a:r>
              <a:rPr lang="en-US" sz="3200" dirty="0">
                <a:solidFill>
                  <a:schemeClr val="tx1"/>
                </a:solidFill>
                <a:effectLst/>
                <a:latin typeface="Arial" panose="020B0604020202020204" pitchFamily="34" charset="0"/>
                <a:cs typeface="Arial" panose="020B0604020202020204" pitchFamily="34" charset="0"/>
              </a:rPr>
              <a:t>100 Pink 50+ ambassadors</a:t>
            </a:r>
            <a:br>
              <a:rPr lang="en-US" sz="3200" dirty="0">
                <a:solidFill>
                  <a:schemeClr val="tx1"/>
                </a:solidFill>
                <a:effectLst/>
                <a:latin typeface="Arial" panose="020B0604020202020204" pitchFamily="34" charset="0"/>
                <a:cs typeface="Arial" panose="020B0604020202020204" pitchFamily="34" charset="0"/>
              </a:rPr>
            </a:br>
            <a:endParaRPr lang="en-US" sz="32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pPr algn="l"/>
            <a:r>
              <a:rPr lang="en-US" dirty="0">
                <a:solidFill>
                  <a:schemeClr val="tx1"/>
                </a:solidFill>
              </a:rPr>
              <a:t> </a:t>
            </a:r>
          </a:p>
        </p:txBody>
      </p:sp>
      <p:pic>
        <p:nvPicPr>
          <p:cNvPr id="3" name="Afbeelding 2">
            <a:extLst>
              <a:ext uri="{FF2B5EF4-FFF2-40B4-BE49-F238E27FC236}">
                <a16:creationId xmlns:a16="http://schemas.microsoft.com/office/drawing/2014/main" id="{09EB0345-7862-4BF6-853C-D4A73C20A971}"/>
              </a:ext>
            </a:extLst>
          </p:cNvPr>
          <p:cNvPicPr>
            <a:picLocks noChangeAspect="1"/>
          </p:cNvPicPr>
          <p:nvPr/>
        </p:nvPicPr>
        <p:blipFill>
          <a:blip r:embed="rId3"/>
          <a:stretch>
            <a:fillRect/>
          </a:stretch>
        </p:blipFill>
        <p:spPr>
          <a:xfrm>
            <a:off x="7668344" y="116632"/>
            <a:ext cx="1298561" cy="1292464"/>
          </a:xfrm>
          <a:prstGeom prst="rect">
            <a:avLst/>
          </a:prstGeom>
        </p:spPr>
      </p:pic>
      <p:pic>
        <p:nvPicPr>
          <p:cNvPr id="6" name="Tijdelijke aanduiding voor inhoud 3">
            <a:extLst>
              <a:ext uri="{FF2B5EF4-FFF2-40B4-BE49-F238E27FC236}">
                <a16:creationId xmlns:a16="http://schemas.microsoft.com/office/drawing/2014/main" id="{DDA4E07A-A157-4F4C-BF42-F36050D9BDF5}"/>
              </a:ext>
            </a:extLst>
          </p:cNvPr>
          <p:cNvPicPr>
            <a:picLocks noChangeAspect="1"/>
          </p:cNvPicPr>
          <p:nvPr/>
        </p:nvPicPr>
        <p:blipFill>
          <a:blip r:embed="rId4"/>
          <a:stretch>
            <a:fillRect/>
          </a:stretch>
        </p:blipFill>
        <p:spPr>
          <a:xfrm>
            <a:off x="1259632" y="1985160"/>
            <a:ext cx="6408712" cy="4272123"/>
          </a:xfrm>
          <a:prstGeom prst="rect">
            <a:avLst/>
          </a:prstGeom>
        </p:spPr>
      </p:pic>
    </p:spTree>
    <p:extLst>
      <p:ext uri="{BB962C8B-B14F-4D97-AF65-F5344CB8AC3E}">
        <p14:creationId xmlns:p14="http://schemas.microsoft.com/office/powerpoint/2010/main" val="19730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2459" y="692696"/>
            <a:ext cx="7772400" cy="1292464"/>
          </a:xfrm>
        </p:spPr>
        <p:txBody>
          <a:bodyPr>
            <a:normAutofit/>
          </a:bodyPr>
          <a:lstStyle/>
          <a:p>
            <a:pPr algn="l"/>
            <a:r>
              <a:rPr lang="en-US" sz="3200" dirty="0">
                <a:solidFill>
                  <a:schemeClr val="tx1"/>
                </a:solidFill>
                <a:effectLst/>
                <a:latin typeface="Arial" panose="020B0604020202020204" pitchFamily="34" charset="0"/>
                <a:cs typeface="Arial" panose="020B0604020202020204" pitchFamily="34" charset="0"/>
              </a:rPr>
              <a:t>100 Pink 50+ ambassadors</a:t>
            </a:r>
            <a:br>
              <a:rPr lang="en-US" sz="3200" dirty="0">
                <a:solidFill>
                  <a:schemeClr val="tx1"/>
                </a:solidFill>
                <a:effectLst/>
                <a:latin typeface="Arial" panose="020B0604020202020204" pitchFamily="34" charset="0"/>
                <a:cs typeface="Arial" panose="020B0604020202020204" pitchFamily="34" charset="0"/>
              </a:rPr>
            </a:br>
            <a:endParaRPr lang="en-US" sz="32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pPr algn="l"/>
            <a:r>
              <a:rPr lang="en-US" dirty="0">
                <a:solidFill>
                  <a:schemeClr val="tx1"/>
                </a:solidFill>
              </a:rPr>
              <a:t> </a:t>
            </a:r>
          </a:p>
        </p:txBody>
      </p:sp>
      <p:pic>
        <p:nvPicPr>
          <p:cNvPr id="3" name="Afbeelding 2">
            <a:extLst>
              <a:ext uri="{FF2B5EF4-FFF2-40B4-BE49-F238E27FC236}">
                <a16:creationId xmlns:a16="http://schemas.microsoft.com/office/drawing/2014/main" id="{09EB0345-7862-4BF6-853C-D4A73C20A971}"/>
              </a:ext>
            </a:extLst>
          </p:cNvPr>
          <p:cNvPicPr>
            <a:picLocks noChangeAspect="1"/>
          </p:cNvPicPr>
          <p:nvPr/>
        </p:nvPicPr>
        <p:blipFill>
          <a:blip r:embed="rId3"/>
          <a:stretch>
            <a:fillRect/>
          </a:stretch>
        </p:blipFill>
        <p:spPr>
          <a:xfrm>
            <a:off x="7668344" y="116632"/>
            <a:ext cx="1298561" cy="1292464"/>
          </a:xfrm>
          <a:prstGeom prst="rect">
            <a:avLst/>
          </a:prstGeom>
        </p:spPr>
      </p:pic>
      <p:pic>
        <p:nvPicPr>
          <p:cNvPr id="9" name="Afbeelding 8">
            <a:extLst>
              <a:ext uri="{FF2B5EF4-FFF2-40B4-BE49-F238E27FC236}">
                <a16:creationId xmlns:a16="http://schemas.microsoft.com/office/drawing/2014/main" id="{36104C5C-1422-41BE-A105-8868E435E74C}"/>
              </a:ext>
            </a:extLst>
          </p:cNvPr>
          <p:cNvPicPr>
            <a:picLocks noChangeAspect="1"/>
          </p:cNvPicPr>
          <p:nvPr/>
        </p:nvPicPr>
        <p:blipFill>
          <a:blip r:embed="rId4"/>
          <a:stretch>
            <a:fillRect/>
          </a:stretch>
        </p:blipFill>
        <p:spPr>
          <a:xfrm>
            <a:off x="0" y="376914"/>
            <a:ext cx="9144000" cy="6104171"/>
          </a:xfrm>
          <a:prstGeom prst="rect">
            <a:avLst/>
          </a:prstGeom>
        </p:spPr>
      </p:pic>
    </p:spTree>
    <p:extLst>
      <p:ext uri="{BB962C8B-B14F-4D97-AF65-F5344CB8AC3E}">
        <p14:creationId xmlns:p14="http://schemas.microsoft.com/office/powerpoint/2010/main" val="2474710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2459" y="692696"/>
            <a:ext cx="7772400" cy="1292464"/>
          </a:xfrm>
        </p:spPr>
        <p:txBody>
          <a:bodyPr>
            <a:normAutofit/>
          </a:bodyPr>
          <a:lstStyle/>
          <a:p>
            <a:pPr algn="l"/>
            <a:r>
              <a:rPr lang="en-US" sz="3200" dirty="0">
                <a:solidFill>
                  <a:schemeClr val="tx1"/>
                </a:solidFill>
                <a:effectLst/>
                <a:latin typeface="Arial" panose="020B0604020202020204" pitchFamily="34" charset="0"/>
                <a:cs typeface="Arial" panose="020B0604020202020204" pitchFamily="34" charset="0"/>
              </a:rPr>
              <a:t>100 Pink 50+ ambassadors</a:t>
            </a:r>
            <a:br>
              <a:rPr lang="en-US" sz="3200" dirty="0">
                <a:solidFill>
                  <a:schemeClr val="tx1"/>
                </a:solidFill>
                <a:effectLst/>
                <a:latin typeface="Arial" panose="020B0604020202020204" pitchFamily="34" charset="0"/>
                <a:cs typeface="Arial" panose="020B0604020202020204" pitchFamily="34" charset="0"/>
              </a:rPr>
            </a:br>
            <a:endParaRPr lang="en-US" sz="32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pPr algn="l"/>
            <a:r>
              <a:rPr lang="en-US" dirty="0">
                <a:solidFill>
                  <a:schemeClr val="tx1"/>
                </a:solidFill>
              </a:rPr>
              <a:t> </a:t>
            </a:r>
          </a:p>
        </p:txBody>
      </p:sp>
      <p:pic>
        <p:nvPicPr>
          <p:cNvPr id="3" name="Afbeelding 2">
            <a:extLst>
              <a:ext uri="{FF2B5EF4-FFF2-40B4-BE49-F238E27FC236}">
                <a16:creationId xmlns:a16="http://schemas.microsoft.com/office/drawing/2014/main" id="{09EB0345-7862-4BF6-853C-D4A73C20A971}"/>
              </a:ext>
            </a:extLst>
          </p:cNvPr>
          <p:cNvPicPr>
            <a:picLocks noChangeAspect="1"/>
          </p:cNvPicPr>
          <p:nvPr/>
        </p:nvPicPr>
        <p:blipFill>
          <a:blip r:embed="rId3"/>
          <a:stretch>
            <a:fillRect/>
          </a:stretch>
        </p:blipFill>
        <p:spPr>
          <a:xfrm>
            <a:off x="7668344" y="116632"/>
            <a:ext cx="1298561" cy="1292464"/>
          </a:xfrm>
          <a:prstGeom prst="rect">
            <a:avLst/>
          </a:prstGeom>
        </p:spPr>
      </p:pic>
      <p:pic>
        <p:nvPicPr>
          <p:cNvPr id="2" name="Afbeelding 1">
            <a:extLst>
              <a:ext uri="{FF2B5EF4-FFF2-40B4-BE49-F238E27FC236}">
                <a16:creationId xmlns:a16="http://schemas.microsoft.com/office/drawing/2014/main" id="{7502E64B-3972-46E2-84FB-920041C33E5A}"/>
              </a:ext>
            </a:extLst>
          </p:cNvPr>
          <p:cNvPicPr>
            <a:picLocks noChangeAspect="1"/>
          </p:cNvPicPr>
          <p:nvPr/>
        </p:nvPicPr>
        <p:blipFill>
          <a:blip r:embed="rId4"/>
          <a:stretch>
            <a:fillRect/>
          </a:stretch>
        </p:blipFill>
        <p:spPr>
          <a:xfrm>
            <a:off x="971600" y="1700808"/>
            <a:ext cx="7018548" cy="4679032"/>
          </a:xfrm>
          <a:prstGeom prst="rect">
            <a:avLst/>
          </a:prstGeom>
        </p:spPr>
      </p:pic>
    </p:spTree>
    <p:extLst>
      <p:ext uri="{BB962C8B-B14F-4D97-AF65-F5344CB8AC3E}">
        <p14:creationId xmlns:p14="http://schemas.microsoft.com/office/powerpoint/2010/main" val="444019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5536" y="762864"/>
            <a:ext cx="7772400" cy="1199704"/>
          </a:xfrm>
        </p:spPr>
        <p:txBody>
          <a:bodyPr>
            <a:normAutofit/>
          </a:bodyPr>
          <a:lstStyle/>
          <a:p>
            <a:pPr algn="l"/>
            <a:r>
              <a:rPr lang="en-US" sz="3200" dirty="0">
                <a:solidFill>
                  <a:schemeClr val="tx1"/>
                </a:solidFill>
                <a:effectLst/>
                <a:latin typeface="Arial" panose="020B0604020202020204" pitchFamily="34" charset="0"/>
                <a:cs typeface="Arial" panose="020B0604020202020204" pitchFamily="34" charset="0"/>
              </a:rPr>
              <a:t>LGBTI seniors are at risk </a:t>
            </a:r>
            <a:br>
              <a:rPr lang="en-US" sz="3200" dirty="0">
                <a:solidFill>
                  <a:schemeClr val="tx1"/>
                </a:solidFill>
                <a:effectLst/>
                <a:latin typeface="Arial" panose="020B0604020202020204" pitchFamily="34" charset="0"/>
                <a:cs typeface="Arial" panose="020B0604020202020204" pitchFamily="34" charset="0"/>
              </a:rPr>
            </a:br>
            <a:endParaRPr lang="en-US" sz="32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685800" y="2055328"/>
            <a:ext cx="7772400" cy="2755983"/>
          </a:xfrm>
        </p:spPr>
        <p:txBody>
          <a:bodyPr>
            <a:normAutofit/>
          </a:bodyPr>
          <a:lstStyle/>
          <a:p>
            <a:pPr algn="l"/>
            <a:r>
              <a:rPr lang="en-US" sz="2400" dirty="0">
                <a:solidFill>
                  <a:schemeClr val="tx1"/>
                </a:solidFill>
                <a:latin typeface="Arial" panose="020B0604020202020204" pitchFamily="34" charset="0"/>
                <a:cs typeface="Arial" panose="020B0604020202020204" pitchFamily="34" charset="0"/>
              </a:rPr>
              <a:t>Go back into the closet</a:t>
            </a:r>
          </a:p>
          <a:p>
            <a:pPr algn="l"/>
            <a:r>
              <a:rPr lang="en-US" sz="2400" dirty="0">
                <a:solidFill>
                  <a:schemeClr val="tx1"/>
                </a:solidFill>
                <a:latin typeface="Arial" panose="020B0604020202020204" pitchFamily="34" charset="0"/>
                <a:cs typeface="Arial" panose="020B0604020202020204" pitchFamily="34" charset="0"/>
              </a:rPr>
              <a:t>Small social network</a:t>
            </a:r>
          </a:p>
          <a:p>
            <a:pPr algn="l"/>
            <a:r>
              <a:rPr lang="en-US" sz="2400" dirty="0">
                <a:solidFill>
                  <a:schemeClr val="tx1"/>
                </a:solidFill>
                <a:latin typeface="Arial" panose="020B0604020202020204" pitchFamily="34" charset="0"/>
                <a:cs typeface="Arial" panose="020B0604020202020204" pitchFamily="34" charset="0"/>
              </a:rPr>
              <a:t>Hardly any care by family, friends or neighbors </a:t>
            </a:r>
          </a:p>
          <a:p>
            <a:pPr algn="l"/>
            <a:r>
              <a:rPr lang="en-US" sz="2400" dirty="0">
                <a:solidFill>
                  <a:schemeClr val="tx1"/>
                </a:solidFill>
                <a:latin typeface="Arial" panose="020B0604020202020204" pitchFamily="34" charset="0"/>
                <a:cs typeface="Arial" panose="020B0604020202020204" pitchFamily="34" charset="0"/>
              </a:rPr>
              <a:t>Living in loneliness and isolation</a:t>
            </a:r>
          </a:p>
          <a:p>
            <a:pPr algn="l"/>
            <a:endParaRPr lang="en-US" dirty="0">
              <a:solidFill>
                <a:schemeClr val="tx1"/>
              </a:solidFill>
            </a:endParaRPr>
          </a:p>
        </p:txBody>
      </p:sp>
      <p:pic>
        <p:nvPicPr>
          <p:cNvPr id="3" name="Afbeelding 2">
            <a:extLst>
              <a:ext uri="{FF2B5EF4-FFF2-40B4-BE49-F238E27FC236}">
                <a16:creationId xmlns:a16="http://schemas.microsoft.com/office/drawing/2014/main" id="{09EB0345-7862-4BF6-853C-D4A73C20A971}"/>
              </a:ext>
            </a:extLst>
          </p:cNvPr>
          <p:cNvPicPr>
            <a:picLocks noChangeAspect="1"/>
          </p:cNvPicPr>
          <p:nvPr/>
        </p:nvPicPr>
        <p:blipFill>
          <a:blip r:embed="rId3"/>
          <a:stretch>
            <a:fillRect/>
          </a:stretch>
        </p:blipFill>
        <p:spPr>
          <a:xfrm>
            <a:off x="7668344" y="116632"/>
            <a:ext cx="1298561" cy="1292464"/>
          </a:xfrm>
          <a:prstGeom prst="rect">
            <a:avLst/>
          </a:prstGeom>
        </p:spPr>
      </p:pic>
    </p:spTree>
    <p:extLst>
      <p:ext uri="{BB962C8B-B14F-4D97-AF65-F5344CB8AC3E}">
        <p14:creationId xmlns:p14="http://schemas.microsoft.com/office/powerpoint/2010/main" val="149857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694736"/>
            <a:ext cx="2448272" cy="1711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p:txBody>
          <a:bodyPr>
            <a:normAutofit/>
          </a:bodyPr>
          <a:lstStyle/>
          <a:p>
            <a:pPr algn="l"/>
            <a:br>
              <a:rPr lang="en-US" sz="3200" dirty="0">
                <a:solidFill>
                  <a:schemeClr val="tx1"/>
                </a:solidFill>
                <a:effectLst/>
                <a:latin typeface="Arial" panose="020B0604020202020204" pitchFamily="34" charset="0"/>
                <a:cs typeface="Arial" panose="020B0604020202020204" pitchFamily="34" charset="0"/>
              </a:rPr>
            </a:br>
            <a:endParaRPr lang="en-US" sz="32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pPr algn="l"/>
            <a:r>
              <a:rPr lang="en-US" sz="2800" dirty="0">
                <a:solidFill>
                  <a:schemeClr val="tx1"/>
                </a:solidFill>
                <a:latin typeface="Arial" panose="020B0604020202020204" pitchFamily="34" charset="0"/>
                <a:cs typeface="Arial" panose="020B0604020202020204" pitchFamily="34" charset="0"/>
              </a:rPr>
              <a:t>Animation film made by Latte Creative </a:t>
            </a:r>
            <a:endParaRPr lang="en-US" dirty="0">
              <a:solidFill>
                <a:schemeClr val="tx1"/>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1916373"/>
            <a:ext cx="2736304" cy="1281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a:extLst>
              <a:ext uri="{FF2B5EF4-FFF2-40B4-BE49-F238E27FC236}">
                <a16:creationId xmlns:a16="http://schemas.microsoft.com/office/drawing/2014/main" id="{09EB0345-7862-4BF6-853C-D4A73C20A971}"/>
              </a:ext>
            </a:extLst>
          </p:cNvPr>
          <p:cNvPicPr>
            <a:picLocks noChangeAspect="1"/>
          </p:cNvPicPr>
          <p:nvPr/>
        </p:nvPicPr>
        <p:blipFill>
          <a:blip r:embed="rId5"/>
          <a:stretch>
            <a:fillRect/>
          </a:stretch>
        </p:blipFill>
        <p:spPr>
          <a:xfrm>
            <a:off x="7668344" y="116632"/>
            <a:ext cx="1298561" cy="1292464"/>
          </a:xfrm>
          <a:prstGeom prst="rect">
            <a:avLst/>
          </a:prstGeom>
        </p:spPr>
      </p:pic>
    </p:spTree>
    <p:extLst>
      <p:ext uri="{BB962C8B-B14F-4D97-AF65-F5344CB8AC3E}">
        <p14:creationId xmlns:p14="http://schemas.microsoft.com/office/powerpoint/2010/main" val="975349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52601"/>
            <a:ext cx="7772400" cy="1388367"/>
          </a:xfrm>
        </p:spPr>
        <p:txBody>
          <a:bodyPr>
            <a:normAutofit/>
          </a:bodyPr>
          <a:lstStyle/>
          <a:p>
            <a:pPr algn="l"/>
            <a:r>
              <a:rPr lang="en-GB" sz="4400" dirty="0">
                <a:solidFill>
                  <a:schemeClr val="tx1"/>
                </a:solidFill>
                <a:effectLst/>
                <a:latin typeface="Arial" panose="020B0604020202020204" pitchFamily="34" charset="0"/>
                <a:cs typeface="Arial" panose="020B0604020202020204" pitchFamily="34" charset="0"/>
              </a:rPr>
              <a:t>The Past </a:t>
            </a:r>
            <a:endParaRPr lang="en-US" sz="4400" dirty="0">
              <a:solidFill>
                <a:schemeClr val="tx1"/>
              </a:solidFill>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noAutofit/>
          </a:bodyPr>
          <a:lstStyle/>
          <a:p>
            <a:pPr algn="ctr"/>
            <a:r>
              <a:rPr lang="en-US" sz="4800" b="1" dirty="0">
                <a:solidFill>
                  <a:schemeClr val="tx1"/>
                </a:solidFill>
                <a:latin typeface="Arial" panose="020B0604020202020204" pitchFamily="34" charset="0"/>
                <a:ea typeface="+mj-ea"/>
                <a:cs typeface="Arial" panose="020B0604020202020204" pitchFamily="34"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844824"/>
            <a:ext cx="3810342" cy="2977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a:extLst>
              <a:ext uri="{FF2B5EF4-FFF2-40B4-BE49-F238E27FC236}">
                <a16:creationId xmlns:a16="http://schemas.microsoft.com/office/drawing/2014/main" id="{F327C60C-8E37-4D12-BE53-59BA4F6993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1" y="121044"/>
            <a:ext cx="1296144" cy="1296144"/>
          </a:xfrm>
          <a:prstGeom prst="rect">
            <a:avLst/>
          </a:prstGeom>
        </p:spPr>
      </p:pic>
    </p:spTree>
    <p:extLst>
      <p:ext uri="{BB962C8B-B14F-4D97-AF65-F5344CB8AC3E}">
        <p14:creationId xmlns:p14="http://schemas.microsoft.com/office/powerpoint/2010/main" val="3699977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52601"/>
            <a:ext cx="7772400" cy="740295"/>
          </a:xfrm>
        </p:spPr>
        <p:txBody>
          <a:bodyPr>
            <a:normAutofit fontScale="90000"/>
          </a:bodyPr>
          <a:lstStyle/>
          <a:p>
            <a:pPr algn="l"/>
            <a:r>
              <a:rPr lang="en-US" sz="4400" dirty="0">
                <a:solidFill>
                  <a:schemeClr val="tx1"/>
                </a:solidFill>
                <a:effectLst/>
                <a:latin typeface="Arial" panose="020B0604020202020204" pitchFamily="34" charset="0"/>
                <a:cs typeface="Arial" panose="020B0604020202020204" pitchFamily="34" charset="0"/>
              </a:rPr>
              <a:t>Past</a:t>
            </a:r>
          </a:p>
        </p:txBody>
      </p:sp>
      <p:sp>
        <p:nvSpPr>
          <p:cNvPr id="5" name="Subtitle 4"/>
          <p:cNvSpPr>
            <a:spLocks noGrp="1"/>
          </p:cNvSpPr>
          <p:nvPr>
            <p:ph type="subTitle" idx="1"/>
          </p:nvPr>
        </p:nvSpPr>
        <p:spPr>
          <a:xfrm>
            <a:off x="685800" y="2708920"/>
            <a:ext cx="8134672" cy="2102391"/>
          </a:xfrm>
        </p:spPr>
        <p:txBody>
          <a:bodyPr>
            <a:noAutofit/>
          </a:bodyPr>
          <a:lstStyle/>
          <a:p>
            <a:pPr algn="l"/>
            <a:r>
              <a:rPr lang="en-US" altLang="nl-NL" sz="2000" dirty="0">
                <a:solidFill>
                  <a:schemeClr val="tx1"/>
                </a:solidFill>
                <a:latin typeface="Arial" panose="020B0604020202020204" pitchFamily="34" charset="0"/>
                <a:cs typeface="Arial" panose="020B0604020202020204" pitchFamily="34" charset="0"/>
              </a:rPr>
              <a:t>2010 National development of the Pink Passkey Scan </a:t>
            </a:r>
          </a:p>
          <a:p>
            <a:pPr algn="l"/>
            <a:endParaRPr lang="en-US" altLang="nl-NL" sz="2000" dirty="0">
              <a:solidFill>
                <a:schemeClr val="tx1"/>
              </a:solidFill>
              <a:latin typeface="Arial" panose="020B0604020202020204" pitchFamily="34" charset="0"/>
              <a:cs typeface="Arial" panose="020B0604020202020204" pitchFamily="34" charset="0"/>
            </a:endParaRPr>
          </a:p>
          <a:p>
            <a:pPr algn="l"/>
            <a:r>
              <a:rPr lang="en-US" altLang="nl-NL" sz="2000" dirty="0">
                <a:solidFill>
                  <a:schemeClr val="tx1"/>
                </a:solidFill>
                <a:latin typeface="Arial" panose="020B0604020202020204" pitchFamily="34" charset="0"/>
                <a:cs typeface="Arial" panose="020B0604020202020204" pitchFamily="34" charset="0"/>
              </a:rPr>
              <a:t>The objective is to improve the social acceptance of sexual diversity and gender identity in care institutions</a:t>
            </a:r>
            <a:endParaRPr lang="nl-NL" altLang="nl-NL" sz="2000" dirty="0">
              <a:solidFill>
                <a:schemeClr val="tx1"/>
              </a:solidFill>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8697232E-8BCC-4E72-BDA4-71DFA624C324}"/>
              </a:ext>
            </a:extLst>
          </p:cNvPr>
          <p:cNvPicPr>
            <a:picLocks noChangeAspect="1"/>
          </p:cNvPicPr>
          <p:nvPr/>
        </p:nvPicPr>
        <p:blipFill>
          <a:blip r:embed="rId3"/>
          <a:stretch>
            <a:fillRect/>
          </a:stretch>
        </p:blipFill>
        <p:spPr>
          <a:xfrm>
            <a:off x="7668344" y="9810"/>
            <a:ext cx="1298561" cy="1292464"/>
          </a:xfrm>
          <a:prstGeom prst="rect">
            <a:avLst/>
          </a:prstGeom>
        </p:spPr>
      </p:pic>
    </p:spTree>
    <p:extLst>
      <p:ext uri="{BB962C8B-B14F-4D97-AF65-F5344CB8AC3E}">
        <p14:creationId xmlns:p14="http://schemas.microsoft.com/office/powerpoint/2010/main" val="193272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oncour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406B6EB-8CCB-429C-9D3B-EA09378A39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444</TotalTime>
  <Words>1091</Words>
  <Application>Microsoft Office PowerPoint</Application>
  <PresentationFormat>On-screen Show (4:3)</PresentationFormat>
  <Paragraphs>163</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Lucida Sans Unicode</vt:lpstr>
      <vt:lpstr>Verdana</vt:lpstr>
      <vt:lpstr>Wingdings</vt:lpstr>
      <vt:lpstr>Wingdings 2</vt:lpstr>
      <vt:lpstr>Wingdings 3</vt:lpstr>
      <vt:lpstr>Concours</vt:lpstr>
      <vt:lpstr>Working together for older LGBTIQ+  Pink50+ Netherlands </vt:lpstr>
      <vt:lpstr>100 Pink 50+ ambassadors </vt:lpstr>
      <vt:lpstr>100 Pink 50+ ambassadors </vt:lpstr>
      <vt:lpstr>100 Pink 50+ ambassadors </vt:lpstr>
      <vt:lpstr>100 Pink 50+ ambassadors </vt:lpstr>
      <vt:lpstr>LGBTI seniors are at risk  </vt:lpstr>
      <vt:lpstr> </vt:lpstr>
      <vt:lpstr>The Past </vt:lpstr>
      <vt:lpstr>Past</vt:lpstr>
      <vt:lpstr>Past</vt:lpstr>
      <vt:lpstr>Our vision:  </vt:lpstr>
      <vt:lpstr>Present </vt:lpstr>
      <vt:lpstr>Pink Passkey </vt:lpstr>
      <vt:lpstr> </vt:lpstr>
      <vt:lpstr> </vt:lpstr>
      <vt:lpstr>Future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Manon</dc:creator>
  <cp:lastModifiedBy>Elena Patlagica</cp:lastModifiedBy>
  <cp:revision>63</cp:revision>
  <cp:lastPrinted>2019-02-15T09:34:55Z</cp:lastPrinted>
  <dcterms:created xsi:type="dcterms:W3CDTF">2016-07-06T15:20:16Z</dcterms:created>
  <dcterms:modified xsi:type="dcterms:W3CDTF">2019-04-02T09:38:21Z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TC103853789990</vt:lpwstr>
  </property>
</Properties>
</file>